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63" r:id="rId3"/>
    <p:sldId id="264" r:id="rId4"/>
    <p:sldId id="265" r:id="rId5"/>
    <p:sldId id="266" r:id="rId6"/>
    <p:sldId id="268" r:id="rId7"/>
    <p:sldId id="276" r:id="rId8"/>
    <p:sldId id="271" r:id="rId9"/>
    <p:sldId id="272" r:id="rId10"/>
    <p:sldId id="275" r:id="rId11"/>
    <p:sldId id="279" r:id="rId12"/>
    <p:sldId id="270" r:id="rId13"/>
    <p:sldId id="274" r:id="rId14"/>
    <p:sldId id="273" r:id="rId15"/>
    <p:sldId id="280" r:id="rId16"/>
  </p:sldIdLst>
  <p:sldSz cx="12192000" cy="6858000"/>
  <p:notesSz cx="6858000" cy="9144000"/>
  <p:defaultTextStyle>
    <a:defPPr>
      <a:defRPr lang="ru-RU"/>
    </a:defPPr>
    <a:lvl1pPr marL="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97">
          <p15:clr>
            <a:srgbClr val="A4A3A4"/>
          </p15:clr>
        </p15:guide>
        <p15:guide id="2" pos="3591">
          <p15:clr>
            <a:srgbClr val="A4A3A4"/>
          </p15:clr>
        </p15:guide>
        <p15:guide id="3" pos="5496">
          <p15:clr>
            <a:srgbClr val="A4A3A4"/>
          </p15:clr>
        </p15:guide>
        <p15:guide id="4" pos="4112">
          <p15:clr>
            <a:srgbClr val="A4A3A4"/>
          </p15:clr>
        </p15:guide>
        <p15:guide id="5" pos="393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2"/>
    <p:restoredTop sz="94674"/>
  </p:normalViewPr>
  <p:slideViewPr>
    <p:cSldViewPr snapToGrid="0" showGuides="1">
      <p:cViewPr varScale="1">
        <p:scale>
          <a:sx n="86" d="100"/>
          <a:sy n="86" d="100"/>
        </p:scale>
        <p:origin x="240" y="1008"/>
      </p:cViewPr>
      <p:guideLst>
        <p:guide pos="597"/>
        <p:guide pos="3591"/>
        <p:guide pos="5496"/>
        <p:guide pos="4112"/>
        <p:guide pos="39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820088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3546925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A401BA-3150-4FF7-8D13-C8A64268AC63}" type="datetimeFigureOut">
              <a:rPr lang="ru-RU"/>
              <a:t>27.09.2026</a:t>
            </a:fld>
            <a:endParaRPr lang="ru-RU"/>
          </a:p>
        </p:txBody>
      </p:sp>
      <p:sp>
        <p:nvSpPr>
          <p:cNvPr id="50962284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1077639288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811785523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94251994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D5F3B14-7AC8-406F-A299-37D374056E4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9B490DD-7564-70DA-4545-857006F6D8C6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3498EB-E740-127B-38BE-C53558F2F121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5465229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53909831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7379019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9244900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289217201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653977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C3E3C0-092B-3EA5-F401-35E0832D74E5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6279899-F27D-AFC3-5EFE-9B680C73727C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F27E58-3488-0450-7C7E-FD78F968A36E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A8C48B0-6DBA-69DC-BE35-77BB9DECDCB3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9F73CE-B5E8-BAEA-CC14-86A8F4DC4FC1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B9AE10-BCED-5580-2AAC-33F13BAABB86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0CE9EAB-F2E3-190A-1DDA-122EC4D261C1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167F0CE-9E12-84BE-9E8D-22A949FA5CDE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6E31D31-C72E-948F-3F31-4995D4F70C4A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D00DB68-0502-16DA-5147-48881E31CDFB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49C190-DA85-4565-51B9-6B3DA22D8A9A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blipFill rotWithShape="1"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5187019" name="Рисунок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Иконка задачи</a:t>
            </a:r>
            <a:endParaRPr/>
          </a:p>
        </p:txBody>
      </p:sp>
      <p:sp>
        <p:nvSpPr>
          <p:cNvPr id="1739978496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0" y="4323440"/>
            <a:ext cx="8930641" cy="827011"/>
          </a:xfrm>
          <a:prstGeom prst="rect">
            <a:avLst/>
          </a:prstGeo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КОМАНДЫ</a:t>
            </a:r>
            <a:endParaRPr/>
          </a:p>
        </p:txBody>
      </p:sp>
      <p:sp>
        <p:nvSpPr>
          <p:cNvPr id="7005196" name="Рисунок 41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Логотип/логотипы постановщика задачи</a:t>
            </a:r>
            <a:endParaRPr/>
          </a:p>
        </p:txBody>
      </p:sp>
      <p:sp>
        <p:nvSpPr>
          <p:cNvPr id="1827496455" name="Текст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0" y="5149851"/>
            <a:ext cx="8930641" cy="75717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pPr>
              <a:defRPr/>
            </a:pPr>
            <a:r>
              <a:rPr lang="ru-RU" sz="1600" b="0"/>
              <a:t>Номер и название задачи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Описание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872524" name="Рисунок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Фото команды</a:t>
            </a:r>
            <a:endParaRPr/>
          </a:p>
        </p:txBody>
      </p:sp>
      <p:sp>
        <p:nvSpPr>
          <p:cNvPr id="19133068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КОМАНДА «НАЗВАНИЕ»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ман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157107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67EB9651-F031-4963-AFE9-33BCC0E88757}" type="datetime1">
              <a:rPr lang="ru-RU"/>
              <a:t>27.09.2026</a:t>
            </a:fld>
            <a:endParaRPr lang="ru-RU"/>
          </a:p>
        </p:txBody>
      </p:sp>
      <p:sp>
        <p:nvSpPr>
          <p:cNvPr id="2003935091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13833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54504511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КОМАНДА «НАЗВАНИЕ»</a:t>
            </a:r>
            <a:endParaRPr/>
          </a:p>
        </p:txBody>
      </p:sp>
      <p:sp>
        <p:nvSpPr>
          <p:cNvPr id="408153539" name="Текст 35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358629397" name="Текст 35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84316007" name="Текст 3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263463292" name="Текст 35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770676158" name="Текст 35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устой с заголовк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305074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1021F813-DBA1-42EC-A748-A9CC16659E6B}" type="datetime1">
              <a:rPr lang="ru-RU"/>
              <a:t>27.09.2026</a:t>
            </a:fld>
            <a:endParaRPr lang="ru-RU"/>
          </a:p>
        </p:txBody>
      </p:sp>
      <p:sp>
        <p:nvSpPr>
          <p:cNvPr id="47090736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5581804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488606" name="Текст 2"/>
          <p:cNvSpPr>
            <a:spLocks noGrp="1"/>
          </p:cNvSpPr>
          <p:nvPr>
            <p:ph idx="1"/>
          </p:nvPr>
        </p:nvSpPr>
        <p:spPr bwMode="auto"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48872941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7DE2642A-6018-4CC1-81AB-5FD8D2782D4F}" type="datetime1">
              <a:rPr lang="ru-RU"/>
              <a:t>27.09.2026</a:t>
            </a:fld>
            <a:endParaRPr lang="ru-RU"/>
          </a:p>
        </p:txBody>
      </p:sp>
      <p:sp>
        <p:nvSpPr>
          <p:cNvPr id="105469854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996162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2129842926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377039" name="Объект 2"/>
          <p:cNvSpPr>
            <a:spLocks noGrp="1"/>
          </p:cNvSpPr>
          <p:nvPr>
            <p:ph sz="half" idx="1"/>
          </p:nvPr>
        </p:nvSpPr>
        <p:spPr bwMode="auto">
          <a:xfrm>
            <a:off x="315387" y="1016001"/>
            <a:ext cx="5704418" cy="518477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89187095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6" y="1016001"/>
            <a:ext cx="5670472" cy="518477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32315796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3014BBE-C503-4380-A869-5EE8294FE947}" type="datetime1">
              <a:rPr lang="ru-RU"/>
              <a:t>27.09.2026</a:t>
            </a:fld>
            <a:endParaRPr lang="ru-RU"/>
          </a:p>
        </p:txBody>
      </p:sp>
      <p:sp>
        <p:nvSpPr>
          <p:cNvPr id="1758734138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7036835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1916993643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3589130" name="Текст 2"/>
          <p:cNvSpPr>
            <a:spLocks noGrp="1"/>
          </p:cNvSpPr>
          <p:nvPr>
            <p:ph type="body" idx="1"/>
          </p:nvPr>
        </p:nvSpPr>
        <p:spPr bwMode="auto"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50" b="1"/>
            </a:lvl2pPr>
            <a:lvl3pPr marL="578755" indent="0">
              <a:buNone/>
              <a:defRPr sz="1150" b="1"/>
            </a:lvl3pPr>
            <a:lvl4pPr marL="868132" indent="0">
              <a:buNone/>
              <a:defRPr sz="1000" b="1"/>
            </a:lvl4pPr>
            <a:lvl5pPr marL="1157510" indent="0">
              <a:buNone/>
              <a:defRPr sz="1000" b="1"/>
            </a:lvl5pPr>
            <a:lvl6pPr marL="1446887" indent="0">
              <a:buNone/>
              <a:defRPr sz="1000" b="1"/>
            </a:lvl6pPr>
            <a:lvl7pPr marL="1736266" indent="0">
              <a:buNone/>
              <a:defRPr sz="1000" b="1"/>
            </a:lvl7pPr>
            <a:lvl8pPr marL="2025644" indent="0">
              <a:buNone/>
              <a:defRPr sz="1000" b="1"/>
            </a:lvl8pPr>
            <a:lvl9pPr marL="2315021" indent="0">
              <a:buNone/>
              <a:defRPr sz="10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66781797" name="Объект 3"/>
          <p:cNvSpPr>
            <a:spLocks noGrp="1"/>
          </p:cNvSpPr>
          <p:nvPr>
            <p:ph sz="half" idx="2"/>
          </p:nvPr>
        </p:nvSpPr>
        <p:spPr bwMode="auto">
          <a:xfrm>
            <a:off x="349334" y="1598615"/>
            <a:ext cx="5648250" cy="46021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197311631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50" b="1"/>
            </a:lvl2pPr>
            <a:lvl3pPr marL="578755" indent="0">
              <a:buNone/>
              <a:defRPr sz="1150" b="1"/>
            </a:lvl3pPr>
            <a:lvl4pPr marL="868132" indent="0">
              <a:buNone/>
              <a:defRPr sz="1000" b="1"/>
            </a:lvl4pPr>
            <a:lvl5pPr marL="1157510" indent="0">
              <a:buNone/>
              <a:defRPr sz="1000" b="1"/>
            </a:lvl5pPr>
            <a:lvl6pPr marL="1446887" indent="0">
              <a:buNone/>
              <a:defRPr sz="1000" b="1"/>
            </a:lvl6pPr>
            <a:lvl7pPr marL="1736266" indent="0">
              <a:buNone/>
              <a:defRPr sz="1000" b="1"/>
            </a:lvl7pPr>
            <a:lvl8pPr marL="2025644" indent="0">
              <a:buNone/>
              <a:defRPr sz="1000" b="1"/>
            </a:lvl8pPr>
            <a:lvl9pPr marL="2315021" indent="0">
              <a:buNone/>
              <a:defRPr sz="10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01452168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2" y="1598615"/>
            <a:ext cx="5670472" cy="46021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03615212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D568497-304A-497F-ADAE-97D3CF462C1C}" type="datetime1">
              <a:rPr lang="ru-RU"/>
              <a:t>27.09.2026</a:t>
            </a:fld>
            <a:endParaRPr lang="ru-RU"/>
          </a:p>
        </p:txBody>
      </p:sp>
      <p:sp>
        <p:nvSpPr>
          <p:cNvPr id="1536459363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06581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43615482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741438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2CB240C-04A3-49D4-83F9-87A9C6C414DC}" type="datetime1">
              <a:rPr lang="ru-RU"/>
              <a:t>27.09.2026</a:t>
            </a:fld>
            <a:endParaRPr lang="ru-RU"/>
          </a:p>
        </p:txBody>
      </p:sp>
      <p:sp>
        <p:nvSpPr>
          <p:cNvPr id="175400359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50476903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143281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08850700" name="Объект 2"/>
          <p:cNvSpPr>
            <a:spLocks noGrp="1"/>
          </p:cNvSpPr>
          <p:nvPr>
            <p:ph idx="1"/>
          </p:nvPr>
        </p:nvSpPr>
        <p:spPr bwMode="auto"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50"/>
            </a:lvl1pPr>
            <a:lvl2pPr>
              <a:defRPr sz="1500"/>
            </a:lvl2pPr>
            <a:lvl3pPr>
              <a:defRPr sz="1250"/>
            </a:lvl3pPr>
            <a:lvl4pPr>
              <a:defRPr sz="1150"/>
            </a:lvl4pPr>
            <a:lvl5pPr>
              <a:defRPr sz="11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15637813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900"/>
            </a:lvl2pPr>
            <a:lvl3pPr marL="578755" indent="0">
              <a:buNone/>
              <a:defRPr sz="750"/>
            </a:lvl3pPr>
            <a:lvl4pPr marL="868132" indent="0">
              <a:buNone/>
              <a:defRPr sz="650"/>
            </a:lvl4pPr>
            <a:lvl5pPr marL="1157510" indent="0">
              <a:buNone/>
              <a:defRPr sz="650"/>
            </a:lvl5pPr>
            <a:lvl6pPr marL="1446887" indent="0">
              <a:buNone/>
              <a:defRPr sz="650"/>
            </a:lvl6pPr>
            <a:lvl7pPr marL="1736266" indent="0">
              <a:buNone/>
              <a:defRPr sz="650"/>
            </a:lvl7pPr>
            <a:lvl8pPr marL="2025644" indent="0">
              <a:buNone/>
              <a:defRPr sz="650"/>
            </a:lvl8pPr>
            <a:lvl9pPr marL="2315021" indent="0">
              <a:buNone/>
              <a:defRPr sz="6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99389399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E74468B-3512-454B-AB51-7AE95604D39E}" type="datetime1">
              <a:rPr lang="ru-RU"/>
              <a:t>27.09.2026</a:t>
            </a:fld>
            <a:endParaRPr lang="ru-RU"/>
          </a:p>
        </p:txBody>
      </p:sp>
      <p:sp>
        <p:nvSpPr>
          <p:cNvPr id="336792619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1587862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535729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BAB2196-A440-4E25-B9FF-D0ADB01B1A15}" type="datetime1">
              <a:rPr lang="ru-RU"/>
              <a:t>27.09.2026</a:t>
            </a:fld>
            <a:endParaRPr lang="ru-RU"/>
          </a:p>
        </p:txBody>
      </p:sp>
      <p:sp>
        <p:nvSpPr>
          <p:cNvPr id="1428141179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5897130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7414649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одержание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5411877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7BAE699-64F9-49EF-B784-2DEF2B221955}" type="datetime1">
              <a:rPr lang="ru-RU"/>
              <a:t>27.09.2026</a:t>
            </a:fld>
            <a:endParaRPr lang="ru-RU"/>
          </a:p>
        </p:txBody>
      </p:sp>
      <p:sp>
        <p:nvSpPr>
          <p:cNvPr id="1543632806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5393355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1991153420" name="Текст 6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8768984" name="Текст 9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418023620" name="Текст 6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70971688" name="Текст 9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918696349" name="Текст 6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269326511" name="Текст 9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388348218" name="Текст 6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427836472" name="Текст 9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853022159" name="Текст 6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078072996" name="Текст 9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885126258" name="Текст 6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120646130" name="Текст 9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353949807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89266523" name="Текст 6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778492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01</a:t>
            </a:r>
            <a:endParaRPr/>
          </a:p>
        </p:txBody>
      </p:sp>
      <p:sp>
        <p:nvSpPr>
          <p:cNvPr id="1736927364" name="Текст 6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02</a:t>
            </a:r>
            <a:endParaRPr/>
          </a:p>
        </p:txBody>
      </p:sp>
      <p:sp>
        <p:nvSpPr>
          <p:cNvPr id="1032292508" name="Текст 6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03</a:t>
            </a:r>
            <a:endParaRPr/>
          </a:p>
        </p:txBody>
      </p:sp>
      <p:sp>
        <p:nvSpPr>
          <p:cNvPr id="1564685595" name="Текст 6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04</a:t>
            </a:r>
            <a:endParaRPr/>
          </a:p>
        </p:txBody>
      </p:sp>
      <p:sp>
        <p:nvSpPr>
          <p:cNvPr id="702991501" name="Текст 6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05</a:t>
            </a:r>
            <a:endParaRPr/>
          </a:p>
        </p:txBody>
      </p:sp>
      <p:sp>
        <p:nvSpPr>
          <p:cNvPr id="156059136" name="Текст 6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06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Фотограф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6141848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AFA80CC-940E-479C-90C0-76DA923785E9}" type="datetime1">
              <a:rPr lang="ru-RU"/>
              <a:t>27.09.2026</a:t>
            </a:fld>
            <a:endParaRPr lang="ru-RU"/>
          </a:p>
        </p:txBody>
      </p:sp>
      <p:sp>
        <p:nvSpPr>
          <p:cNvPr id="6048046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830810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97924392" name="Заголовок 1"/>
          <p:cNvSpPr>
            <a:spLocks noGrp="1"/>
          </p:cNvSpPr>
          <p:nvPr>
            <p:ph type="title"/>
          </p:nvPr>
        </p:nvSpPr>
        <p:spPr bwMode="auto"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41922479" name="Рисунок 7"/>
          <p:cNvSpPr>
            <a:spLocks noGrp="1"/>
          </p:cNvSpPr>
          <p:nvPr>
            <p:ph type="pic" sz="quarter" idx="10"/>
          </p:nvPr>
        </p:nvSpPr>
        <p:spPr bwMode="auto">
          <a:xfrm>
            <a:off x="7440147" y="1016001"/>
            <a:ext cx="4405777" cy="307847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7439984" name="Рисунок 9"/>
          <p:cNvSpPr>
            <a:spLocks noGrp="1"/>
          </p:cNvSpPr>
          <p:nvPr>
            <p:ph type="pic" sz="quarter" idx="11"/>
          </p:nvPr>
        </p:nvSpPr>
        <p:spPr bwMode="auto">
          <a:xfrm>
            <a:off x="7440149" y="4389108"/>
            <a:ext cx="4405775" cy="181166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89647771" name="Рисунок 11"/>
          <p:cNvSpPr>
            <a:spLocks noGrp="1"/>
          </p:cNvSpPr>
          <p:nvPr>
            <p:ph type="pic" sz="quarter" idx="12"/>
          </p:nvPr>
        </p:nvSpPr>
        <p:spPr bwMode="auto">
          <a:xfrm>
            <a:off x="346075" y="3223948"/>
            <a:ext cx="6806142" cy="297682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99258946" name="Текст 15"/>
          <p:cNvSpPr>
            <a:spLocks noGrp="1"/>
          </p:cNvSpPr>
          <p:nvPr>
            <p:ph type="body" sz="quarter" idx="14"/>
          </p:nvPr>
        </p:nvSpPr>
        <p:spPr bwMode="auto"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8069340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82A4DA7B-A7D8-4443-AD1C-4C7CDC678488}" type="datetime1">
              <a:rPr lang="ru-RU"/>
              <a:t>27.09.2026</a:t>
            </a:fld>
            <a:endParaRPr lang="ru-RU"/>
          </a:p>
        </p:txBody>
      </p:sp>
      <p:sp>
        <p:nvSpPr>
          <p:cNvPr id="97704286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3791620" name="Заголовок 1"/>
          <p:cNvSpPr>
            <a:spLocks noGrp="1"/>
          </p:cNvSpPr>
          <p:nvPr>
            <p:ph type="title"/>
          </p:nvPr>
        </p:nvSpPr>
        <p:spPr bwMode="auto"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49843873" name="Текст 10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/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438605910" name="Текст 74"/>
          <p:cNvSpPr>
            <a:spLocks noGrp="1"/>
          </p:cNvSpPr>
          <p:nvPr>
            <p:ph type="body" sz="quarter" idx="15"/>
          </p:nvPr>
        </p:nvSpPr>
        <p:spPr bwMode="auto">
          <a:xfrm>
            <a:off x="6662923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51540657" name="Текст 74"/>
          <p:cNvSpPr>
            <a:spLocks noGrp="1"/>
          </p:cNvSpPr>
          <p:nvPr>
            <p:ph type="body" sz="quarter" idx="16"/>
          </p:nvPr>
        </p:nvSpPr>
        <p:spPr bwMode="auto">
          <a:xfrm>
            <a:off x="6662923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827791603" name="Текст 74"/>
          <p:cNvSpPr>
            <a:spLocks noGrp="1"/>
          </p:cNvSpPr>
          <p:nvPr>
            <p:ph type="body" sz="quarter" idx="17"/>
          </p:nvPr>
        </p:nvSpPr>
        <p:spPr bwMode="auto">
          <a:xfrm>
            <a:off x="6662923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08990581" name="Текст 74"/>
          <p:cNvSpPr>
            <a:spLocks noGrp="1"/>
          </p:cNvSpPr>
          <p:nvPr>
            <p:ph type="body" sz="quarter" idx="18"/>
          </p:nvPr>
        </p:nvSpPr>
        <p:spPr bwMode="auto">
          <a:xfrm>
            <a:off x="6662923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88363408" name="Текст 74"/>
          <p:cNvSpPr>
            <a:spLocks noGrp="1"/>
          </p:cNvSpPr>
          <p:nvPr>
            <p:ph type="body" sz="quarter" idx="19"/>
          </p:nvPr>
        </p:nvSpPr>
        <p:spPr bwMode="auto">
          <a:xfrm>
            <a:off x="6662923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41646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4E505DF-C567-47F2-9374-60838F800101}" type="datetime1">
              <a:rPr lang="ru-RU"/>
              <a:t>27.09.2026</a:t>
            </a:fld>
            <a:endParaRPr lang="ru-RU"/>
          </a:p>
        </p:txBody>
      </p:sp>
      <p:sp>
        <p:nvSpPr>
          <p:cNvPr id="117239815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571669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303113015" name="Заголовок 1"/>
          <p:cNvSpPr>
            <a:spLocks noGrp="1"/>
          </p:cNvSpPr>
          <p:nvPr>
            <p:ph type="title"/>
          </p:nvPr>
        </p:nvSpPr>
        <p:spPr bwMode="auto"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68704264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26867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23732138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73681145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807582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4424037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01671778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4584029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84605475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097802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2938A0C3-5C2F-47B8-B008-79A49A1195BA}" type="datetime1">
              <a:rPr lang="ru-RU"/>
              <a:t>27.09.2026</a:t>
            </a:fld>
            <a:endParaRPr lang="ru-RU"/>
          </a:p>
        </p:txBody>
      </p:sp>
      <p:sp>
        <p:nvSpPr>
          <p:cNvPr id="590728689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9861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1861522015" name="Заголовок 1"/>
          <p:cNvSpPr>
            <a:spLocks noGrp="1"/>
          </p:cNvSpPr>
          <p:nvPr>
            <p:ph type="title"/>
          </p:nvPr>
        </p:nvSpPr>
        <p:spPr bwMode="auto"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75424954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16000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93142689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44359700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284561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9835120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13279038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3553122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62120875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393265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57616736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6683077" y="4821684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43608587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9882085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BF4F29EB-DFD0-428E-8E89-ED117A3553E3}" type="datetime1">
              <a:rPr lang="ru-RU"/>
              <a:t>27.09.2026</a:t>
            </a:fld>
            <a:endParaRPr lang="ru-RU"/>
          </a:p>
        </p:txBody>
      </p:sp>
      <p:sp>
        <p:nvSpPr>
          <p:cNvPr id="834365648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4879180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1828825401" name="Заголовок 1"/>
          <p:cNvSpPr>
            <a:spLocks noGrp="1"/>
          </p:cNvSpPr>
          <p:nvPr>
            <p:ph type="title"/>
          </p:nvPr>
        </p:nvSpPr>
        <p:spPr bwMode="auto"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94140602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16000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40904009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22948074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284561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73827272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64716002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3553122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58895259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393265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125212008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6683077" y="4821684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48336465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тад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821897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52F0272-0FEA-44CE-966E-3D169B2F53D4}" type="datetime1">
              <a:rPr lang="ru-RU"/>
              <a:t>27.09.2026</a:t>
            </a:fld>
            <a:endParaRPr lang="ru-RU"/>
          </a:p>
        </p:txBody>
      </p:sp>
      <p:sp>
        <p:nvSpPr>
          <p:cNvPr id="206430472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9073681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330798005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52117932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45551221" name="Текст 35"/>
          <p:cNvSpPr>
            <a:spLocks noGrp="1"/>
          </p:cNvSpPr>
          <p:nvPr>
            <p:ph type="body" sz="quarter" idx="28"/>
          </p:nvPr>
        </p:nvSpPr>
        <p:spPr bwMode="auto"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21034876" name="Текст 35"/>
          <p:cNvSpPr>
            <a:spLocks noGrp="1"/>
          </p:cNvSpPr>
          <p:nvPr>
            <p:ph type="body" sz="quarter" idx="29"/>
          </p:nvPr>
        </p:nvSpPr>
        <p:spPr bwMode="auto"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09322938" name="Текст 35"/>
          <p:cNvSpPr>
            <a:spLocks noGrp="1"/>
          </p:cNvSpPr>
          <p:nvPr>
            <p:ph type="body" sz="quarter" idx="30"/>
          </p:nvPr>
        </p:nvSpPr>
        <p:spPr bwMode="auto"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81731882" name="Текст 35"/>
          <p:cNvSpPr>
            <a:spLocks noGrp="1"/>
          </p:cNvSpPr>
          <p:nvPr>
            <p:ph type="body" sz="quarter" idx="31"/>
          </p:nvPr>
        </p:nvSpPr>
        <p:spPr bwMode="auto"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4764470" name="Текст 35"/>
          <p:cNvSpPr>
            <a:spLocks noGrp="1"/>
          </p:cNvSpPr>
          <p:nvPr>
            <p:ph type="body" sz="quarter" idx="32"/>
          </p:nvPr>
        </p:nvSpPr>
        <p:spPr bwMode="auto"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453657406" name="Текст 35"/>
          <p:cNvSpPr>
            <a:spLocks noGrp="1"/>
          </p:cNvSpPr>
          <p:nvPr>
            <p:ph type="body" sz="quarter" idx="33"/>
          </p:nvPr>
        </p:nvSpPr>
        <p:spPr bwMode="auto"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39335665" name="Текст 35"/>
          <p:cNvSpPr>
            <a:spLocks noGrp="1"/>
          </p:cNvSpPr>
          <p:nvPr>
            <p:ph type="body" sz="quarter" idx="34"/>
          </p:nvPr>
        </p:nvSpPr>
        <p:spPr bwMode="auto"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25364606" name="Текст 35"/>
          <p:cNvSpPr>
            <a:spLocks noGrp="1"/>
          </p:cNvSpPr>
          <p:nvPr>
            <p:ph type="body" sz="quarter" idx="35"/>
          </p:nvPr>
        </p:nvSpPr>
        <p:spPr bwMode="auto"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97240839" name="Заголовок 1"/>
          <p:cNvSpPr>
            <a:spLocks noGrp="1"/>
          </p:cNvSpPr>
          <p:nvPr>
            <p:ph type="title"/>
          </p:nvPr>
        </p:nvSpPr>
        <p:spPr bwMode="auto"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роблема и реш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462143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62B0DBE-B5A9-470E-85A9-7CC062D5339A}" type="datetime1">
              <a:rPr lang="ru-RU"/>
              <a:t>27.09.2026</a:t>
            </a:fld>
            <a:endParaRPr lang="ru-RU"/>
          </a:p>
        </p:txBody>
      </p:sp>
      <p:sp>
        <p:nvSpPr>
          <p:cNvPr id="12805997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9874905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924307306" name="Заголовок 1"/>
          <p:cNvSpPr>
            <a:spLocks noGrp="1"/>
          </p:cNvSpPr>
          <p:nvPr>
            <p:ph type="title"/>
          </p:nvPr>
        </p:nvSpPr>
        <p:spPr bwMode="auto"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06389746" name="Текст 35"/>
          <p:cNvSpPr>
            <a:spLocks noGrp="1"/>
          </p:cNvSpPr>
          <p:nvPr>
            <p:ph type="body" sz="quarter" idx="26" hasCustomPrompt="1"/>
          </p:nvPr>
        </p:nvSpPr>
        <p:spPr bwMode="auto"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проблемы </a:t>
            </a:r>
            <a:endParaRPr/>
          </a:p>
        </p:txBody>
      </p:sp>
      <p:sp>
        <p:nvSpPr>
          <p:cNvPr id="1726263768" name="Текст 35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Примеры уже имеющихся способов решения данной проблемы</a:t>
            </a:r>
            <a:endParaRPr/>
          </a:p>
        </p:txBody>
      </p:sp>
      <p:sp>
        <p:nvSpPr>
          <p:cNvPr id="2109650301" name="Текст 3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Ваше предложение решения данной проблемы</a:t>
            </a:r>
            <a:endParaRPr/>
          </a:p>
        </p:txBody>
      </p:sp>
      <p:sp>
        <p:nvSpPr>
          <p:cNvPr id="1956670417" name="Текст 35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Проблема</a:t>
            </a:r>
            <a:endParaRPr/>
          </a:p>
        </p:txBody>
      </p:sp>
      <p:sp>
        <p:nvSpPr>
          <p:cNvPr id="366254983" name="Текст 35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Альтернативные решения</a:t>
            </a:r>
            <a:endParaRPr/>
          </a:p>
        </p:txBody>
      </p:sp>
      <p:sp>
        <p:nvSpPr>
          <p:cNvPr id="460596486" name="Текст 3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Решение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74540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4162940" y="1264478"/>
            <a:ext cx="3866121" cy="2436377"/>
          </a:xfrm>
        </p:spPr>
      </p:sp>
      <p:sp>
        <p:nvSpPr>
          <p:cNvPr id="169892463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D396B86-640F-4AD1-BBB2-E085B6CD8771}" type="datetime1">
              <a:rPr lang="ru-RU"/>
              <a:t>27.09.2026</a:t>
            </a:fld>
            <a:endParaRPr lang="ru-RU"/>
          </a:p>
        </p:txBody>
      </p:sp>
      <p:sp>
        <p:nvSpPr>
          <p:cNvPr id="155363598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22504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937368379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13901602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346075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2025166" name="Текст 7"/>
          <p:cNvSpPr>
            <a:spLocks noGrp="1"/>
          </p:cNvSpPr>
          <p:nvPr>
            <p:ph type="body" sz="quarter" idx="16"/>
          </p:nvPr>
        </p:nvSpPr>
        <p:spPr bwMode="auto">
          <a:xfrm>
            <a:off x="4240502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729826483" name="Текст 7"/>
          <p:cNvSpPr>
            <a:spLocks noGrp="1"/>
          </p:cNvSpPr>
          <p:nvPr>
            <p:ph type="body" sz="quarter" idx="17"/>
          </p:nvPr>
        </p:nvSpPr>
        <p:spPr bwMode="auto">
          <a:xfrm>
            <a:off x="8230203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0033892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3AF0E63-1EB1-47F5-B09E-CA3E5DE528F3}" type="datetime1">
              <a:rPr lang="ru-RU"/>
              <a:t>27.09.2026</a:t>
            </a:fld>
            <a:endParaRPr lang="ru-RU"/>
          </a:p>
        </p:txBody>
      </p:sp>
      <p:sp>
        <p:nvSpPr>
          <p:cNvPr id="193207693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999322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1805140237" name="Заголовок 1"/>
          <p:cNvSpPr>
            <a:spLocks noGrp="1"/>
          </p:cNvSpPr>
          <p:nvPr>
            <p:ph type="title"/>
          </p:nvPr>
        </p:nvSpPr>
        <p:spPr bwMode="auto"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53375143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1210643" y="4324451"/>
            <a:ext cx="4121687" cy="161226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76851118" name="Текст 7"/>
          <p:cNvSpPr>
            <a:spLocks noGrp="1"/>
          </p:cNvSpPr>
          <p:nvPr>
            <p:ph type="body" sz="quarter" idx="16"/>
          </p:nvPr>
        </p:nvSpPr>
        <p:spPr bwMode="auto">
          <a:xfrm>
            <a:off x="6857950" y="4324451"/>
            <a:ext cx="4121687" cy="161226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53525770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1210642" y="1577998"/>
            <a:ext cx="4121688" cy="2283975"/>
          </a:xfrm>
        </p:spPr>
      </p:sp>
      <p:sp>
        <p:nvSpPr>
          <p:cNvPr id="552440561" name="Picture Placeholder 1"/>
          <p:cNvSpPr>
            <a:spLocks noGrp="1"/>
          </p:cNvSpPr>
          <p:nvPr>
            <p:ph type="pic" sz="quarter" idx="18"/>
          </p:nvPr>
        </p:nvSpPr>
        <p:spPr bwMode="auto">
          <a:xfrm>
            <a:off x="6855540" y="1577998"/>
            <a:ext cx="4121688" cy="2283975"/>
          </a:xfrm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608171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843611825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356349" y="1641283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34380782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28476963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8040020" y="1641283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11880666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8040020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04559717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356349" y="3864598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19450231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17016289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8040020" y="3864598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83336084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8040020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cxnSp>
        <p:nvCxnSpPr>
          <p:cNvPr id="215131758" name="Google Shape;2799;p94"/>
          <p:cNvCxnSpPr/>
          <p:nvPr userDrawn="1"/>
        </p:nvCxnSpPr>
        <p:spPr bwMode="auto"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7725262" name="Google Shape;2799;p94"/>
          <p:cNvCxnSpPr/>
          <p:nvPr userDrawn="1"/>
        </p:nvCxnSpPr>
        <p:spPr bwMode="auto"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6425207" name="Google Shape;2799;p94"/>
          <p:cNvCxnSpPr/>
          <p:nvPr userDrawn="1"/>
        </p:nvCxnSpPr>
        <p:spPr bwMode="auto"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672830" name="Google Shape;2799;p94"/>
          <p:cNvCxnSpPr/>
          <p:nvPr userDrawn="1"/>
        </p:nvCxnSpPr>
        <p:spPr bwMode="auto"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61610" name="Заголовок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44290985" name="Дата 8"/>
          <p:cNvSpPr>
            <a:spLocks noGrp="1"/>
          </p:cNvSpPr>
          <p:nvPr>
            <p:ph type="dt" sz="half" idx="28"/>
          </p:nvPr>
        </p:nvSpPr>
        <p:spPr bwMode="auto"/>
        <p:txBody>
          <a:bodyPr/>
          <a:lstStyle/>
          <a:p>
            <a:pPr>
              <a:defRPr/>
            </a:pPr>
            <a:fld id="{9D490EE5-ED7D-46E8-8345-A78A0CB0F4A4}" type="datetime1">
              <a:rPr lang="ru-RU"/>
              <a:t>27.09.2026</a:t>
            </a:fld>
            <a:endParaRPr lang="ru-RU"/>
          </a:p>
        </p:txBody>
      </p:sp>
      <p:sp>
        <p:nvSpPr>
          <p:cNvPr id="1726880777" name="Нижний колонтитул 9"/>
          <p:cNvSpPr>
            <a:spLocks noGrp="1"/>
          </p:cNvSpPr>
          <p:nvPr>
            <p:ph type="ftr" sz="quarter" idx="29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56796849" name="Номер слайда 10"/>
          <p:cNvSpPr>
            <a:spLocks noGrp="1"/>
          </p:cNvSpPr>
          <p:nvPr>
            <p:ph type="sldNum" sz="quarter" idx="30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751597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1001459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525426619" name="Picture Placeholder 1"/>
          <p:cNvSpPr>
            <a:spLocks noGrp="1"/>
          </p:cNvSpPr>
          <p:nvPr>
            <p:ph type="pic" sz="quarter" idx="15"/>
          </p:nvPr>
        </p:nvSpPr>
        <p:spPr bwMode="auto"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607300498" name="Picture Placeholder 1"/>
          <p:cNvSpPr>
            <a:spLocks noGrp="1"/>
          </p:cNvSpPr>
          <p:nvPr>
            <p:ph type="pic" sz="quarter" idx="16"/>
          </p:nvPr>
        </p:nvSpPr>
        <p:spPr bwMode="auto"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943096520" name="Picture Placeholder 1"/>
          <p:cNvSpPr>
            <a:spLocks noGrp="1"/>
          </p:cNvSpPr>
          <p:nvPr>
            <p:ph type="pic" sz="quarter" idx="17"/>
          </p:nvPr>
        </p:nvSpPr>
        <p:spPr bwMode="auto"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27490330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C8C16AD-D907-4463-BE30-FCBB33ACAE3F}" type="datetime1">
              <a:rPr lang="ru-RU"/>
              <a:t>27.09.2026</a:t>
            </a:fld>
            <a:endParaRPr lang="ru-RU"/>
          </a:p>
        </p:txBody>
      </p:sp>
      <p:sp>
        <p:nvSpPr>
          <p:cNvPr id="1604182246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6110780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  <p:sp>
        <p:nvSpPr>
          <p:cNvPr id="484932999" name="Текст 7"/>
          <p:cNvSpPr>
            <a:spLocks noGrp="1"/>
          </p:cNvSpPr>
          <p:nvPr>
            <p:ph type="body" sz="quarter" idx="18"/>
          </p:nvPr>
        </p:nvSpPr>
        <p:spPr bwMode="auto">
          <a:xfrm>
            <a:off x="346076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34591347" name="Текст 7"/>
          <p:cNvSpPr>
            <a:spLocks noGrp="1"/>
          </p:cNvSpPr>
          <p:nvPr>
            <p:ph type="body" sz="quarter" idx="19"/>
          </p:nvPr>
        </p:nvSpPr>
        <p:spPr bwMode="auto">
          <a:xfrm>
            <a:off x="3269562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2057247847" name="Текст 7"/>
          <p:cNvSpPr>
            <a:spLocks noGrp="1"/>
          </p:cNvSpPr>
          <p:nvPr>
            <p:ph type="body" sz="quarter" idx="20"/>
          </p:nvPr>
        </p:nvSpPr>
        <p:spPr bwMode="auto">
          <a:xfrm>
            <a:off x="6193048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29697879" name="Текст 7"/>
          <p:cNvSpPr>
            <a:spLocks noGrp="1"/>
          </p:cNvSpPr>
          <p:nvPr>
            <p:ph type="body" sz="quarter" idx="21"/>
          </p:nvPr>
        </p:nvSpPr>
        <p:spPr bwMode="auto">
          <a:xfrm>
            <a:off x="9116535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6194328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5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589732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71709609" name="Текст 2"/>
          <p:cNvSpPr>
            <a:spLocks noGrp="1"/>
          </p:cNvSpPr>
          <p:nvPr>
            <p:ph type="body" idx="1"/>
          </p:nvPr>
        </p:nvSpPr>
        <p:spPr bwMode="auto"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4753211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D490EE5-ED7D-46E8-8345-A78A0CB0F4A4}" type="datetime1">
              <a:rPr lang="ru-RU"/>
              <a:t>27.09.2026</a:t>
            </a:fld>
            <a:endParaRPr lang="ru-RU"/>
          </a:p>
        </p:txBody>
      </p:sp>
      <p:sp>
        <p:nvSpPr>
          <p:cNvPr id="655648994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2137500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hdr="0" ftr="0" dt="0"/>
  <p:txStyles>
    <p:titleStyle>
      <a:lvl1pPr algn="l" defTabSz="578755" rtl="0">
        <a:lnSpc>
          <a:spcPct val="90000"/>
        </a:lnSpc>
        <a:spcBef>
          <a:spcPts val="0"/>
        </a:spcBef>
        <a:buNone/>
        <a:defRPr sz="2000" b="1">
          <a:solidFill>
            <a:schemeClr val="bg1">
              <a:lumMod val="95000"/>
            </a:schemeClr>
          </a:solidFill>
          <a:latin typeface="+mj-lt"/>
          <a:ea typeface="+mj-ea"/>
          <a:cs typeface="Amatic SC"/>
        </a:defRPr>
      </a:lvl1pPr>
    </p:titleStyle>
    <p:bodyStyle>
      <a:lvl1pPr marL="144688" indent="-144688" algn="l" defTabSz="578755" rtl="0">
        <a:lnSpc>
          <a:spcPct val="90000"/>
        </a:lnSpc>
        <a:spcBef>
          <a:spcPts val="631"/>
        </a:spcBef>
        <a:buFont typeface="Arial"/>
        <a:buChar char="•"/>
        <a:defRPr sz="145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25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0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9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9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605805" name="Заголовок 2"/>
          <p:cNvSpPr>
            <a:spLocks noGrp="1"/>
          </p:cNvSpPr>
          <p:nvPr>
            <p:ph type="ctrTitle"/>
          </p:nvPr>
        </p:nvSpPr>
        <p:spPr bwMode="auto">
          <a:xfrm>
            <a:off x="318570" y="2723259"/>
            <a:ext cx="6271845" cy="1706743"/>
          </a:xfrm>
        </p:spPr>
        <p:txBody>
          <a:bodyPr/>
          <a:lstStyle/>
          <a:p>
            <a:pPr marL="268288" indent="0">
              <a:defRPr/>
            </a:pPr>
            <a:r>
              <a:rPr dirty="0" err="1"/>
              <a:t>Контроль</a:t>
            </a:r>
            <a:r>
              <a:rPr dirty="0"/>
              <a:t> </a:t>
            </a:r>
            <a:r>
              <a:rPr dirty="0" err="1"/>
              <a:t>качества</a:t>
            </a:r>
            <a:r>
              <a:rPr dirty="0"/>
              <a:t> </a:t>
            </a:r>
            <a:r>
              <a:rPr dirty="0" err="1"/>
              <a:t>денситометрических</a:t>
            </a:r>
            <a:r>
              <a:rPr dirty="0"/>
              <a:t> </a:t>
            </a:r>
            <a:r>
              <a:rPr dirty="0" err="1"/>
              <a:t>исследований</a:t>
            </a:r>
            <a:endParaRPr lang="ru-RU" sz="4800" dirty="0"/>
          </a:p>
        </p:txBody>
      </p:sp>
      <p:sp>
        <p:nvSpPr>
          <p:cNvPr id="1889338978" name="Текст 4"/>
          <p:cNvSpPr>
            <a:spLocks noGrp="1"/>
          </p:cNvSpPr>
          <p:nvPr>
            <p:ph type="body" sz="quarter" idx="12"/>
          </p:nvPr>
        </p:nvSpPr>
        <p:spPr bwMode="auto">
          <a:xfrm>
            <a:off x="0" y="5659501"/>
            <a:ext cx="8930641" cy="757174"/>
          </a:xfrm>
        </p:spPr>
        <p:txBody>
          <a:bodyPr anchor="ctr"/>
          <a:lstStyle/>
          <a:p>
            <a:pPr indent="268288">
              <a:defRPr/>
            </a:pPr>
            <a:r>
              <a:rPr dirty="0" err="1">
                <a:solidFill>
                  <a:srgbClr val="FFFFFF"/>
                </a:solidFill>
                <a:latin typeface="TTFirs"/>
              </a:rPr>
              <a:t>Команда</a:t>
            </a:r>
            <a:r>
              <a:rPr dirty="0">
                <a:solidFill>
                  <a:srgbClr val="FFFFFF"/>
                </a:solidFill>
                <a:latin typeface="TTFirs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TTFirs"/>
              </a:rPr>
              <a:t>GraITech</a:t>
            </a:r>
            <a:endParaRPr lang="ru-RU" dirty="0">
              <a:solidFill>
                <a:srgbClr val="FFFFFF"/>
              </a:solidFill>
              <a:latin typeface="TTFirs"/>
            </a:endParaRPr>
          </a:p>
          <a:p>
            <a:pPr indent="268288">
              <a:defRPr/>
            </a:pPr>
            <a:r>
              <a:rPr lang="ru-RU" dirty="0">
                <a:solidFill>
                  <a:srgbClr val="FFFFFF"/>
                </a:solidFill>
                <a:latin typeface="TTFirs"/>
              </a:rPr>
              <a:t>З</a:t>
            </a:r>
            <a:r>
              <a:rPr dirty="0" err="1">
                <a:solidFill>
                  <a:srgbClr val="FFFFFF"/>
                </a:solidFill>
                <a:latin typeface="TTFirs"/>
              </a:rPr>
              <a:t>адача</a:t>
            </a:r>
            <a:r>
              <a:rPr lang="ru-RU" dirty="0">
                <a:solidFill>
                  <a:srgbClr val="FFFFFF"/>
                </a:solidFill>
                <a:latin typeface="TTFirs"/>
              </a:rPr>
              <a:t> №4</a:t>
            </a:r>
            <a:r>
              <a:rPr dirty="0">
                <a:solidFill>
                  <a:srgbClr val="FFFFFF"/>
                </a:solidFill>
                <a:latin typeface="TTFirs"/>
              </a:rPr>
              <a:t> </a:t>
            </a:r>
            <a:r>
              <a:rPr dirty="0" err="1">
                <a:solidFill>
                  <a:srgbClr val="FFFFFF"/>
                </a:solidFill>
                <a:latin typeface="TTFirs"/>
              </a:rPr>
              <a:t>от</a:t>
            </a:r>
            <a:r>
              <a:rPr dirty="0">
                <a:solidFill>
                  <a:srgbClr val="FFFFFF"/>
                </a:solidFill>
                <a:latin typeface="TTFirs"/>
              </a:rPr>
              <a:t> </a:t>
            </a:r>
            <a:r>
              <a:rPr lang="ru-RU" dirty="0">
                <a:solidFill>
                  <a:srgbClr val="FFFFFF"/>
                </a:solidFill>
                <a:latin typeface="TTFirs"/>
              </a:rPr>
              <a:t>Департамента здравоохранения</a:t>
            </a:r>
            <a:r>
              <a:rPr lang="ru-RU" b="0" i="0" dirty="0">
                <a:solidFill>
                  <a:srgbClr val="FFFFFF"/>
                </a:solidFill>
                <a:effectLst/>
                <a:latin typeface="TTFirs"/>
              </a:rPr>
              <a:t> города Москвы</a:t>
            </a:r>
            <a:endParaRPr lang="ru-RU" dirty="0"/>
          </a:p>
        </p:txBody>
      </p:sp>
      <p:sp>
        <p:nvSpPr>
          <p:cNvPr id="138901624" name="Скругленный прямоугольник 1"/>
          <p:cNvSpPr/>
          <p:nvPr/>
        </p:nvSpPr>
        <p:spPr bwMode="auto"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4535A7-4056-48FE-255C-23F53A2C5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70" y="287676"/>
            <a:ext cx="1282219" cy="12567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0088802" name="Текст 8"/>
          <p:cNvSpPr txBox="1"/>
          <p:nvPr/>
        </p:nvSpPr>
        <p:spPr bwMode="auto"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Краткое описание решения:</a:t>
            </a:r>
            <a:endParaRPr/>
          </a:p>
        </p:txBody>
      </p:sp>
      <p:sp>
        <p:nvSpPr>
          <p:cNvPr id="103328583" name="Текст 8"/>
          <p:cNvSpPr txBox="1"/>
          <p:nvPr/>
        </p:nvSpPr>
        <p:spPr bwMode="auto">
          <a:xfrm>
            <a:off x="6836606" y="4876070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Модель использует информацию с рентгеновского снимка для проверки требуемых параметров</a:t>
            </a:r>
          </a:p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Правило разметки определяется измерением, модель основана на том, что использует содержимое снимка.</a:t>
            </a:r>
            <a:endParaRPr dirty="0"/>
          </a:p>
        </p:txBody>
      </p:sp>
      <p:sp>
        <p:nvSpPr>
          <p:cNvPr id="1115488317" name="Текст 8"/>
          <p:cNvSpPr txBox="1"/>
          <p:nvPr/>
        </p:nvSpPr>
        <p:spPr bwMode="auto"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Капитан: </a:t>
            </a:r>
            <a:r>
              <a:rPr lang="ru-RU" dirty="0">
                <a:solidFill>
                  <a:schemeClr val="tx1"/>
                </a:solidFill>
              </a:rPr>
              <a:t>Грачева Татьяна, ветеринарный врач</a:t>
            </a:r>
            <a:endParaRPr dirty="0"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Кол-во участников: </a:t>
            </a:r>
            <a:r>
              <a:rPr lang="ru-RU" dirty="0">
                <a:solidFill>
                  <a:schemeClr val="tx1"/>
                </a:solidFill>
              </a:rPr>
              <a:t>2 человека</a:t>
            </a:r>
            <a:endParaRPr dirty="0"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Краткое описание: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 Денис – разработка </a:t>
            </a:r>
            <a:r>
              <a:rPr lang="en-US" dirty="0">
                <a:solidFill>
                  <a:schemeClr val="tx1"/>
                </a:solidFill>
              </a:rPr>
              <a:t>IT </a:t>
            </a:r>
            <a:r>
              <a:rPr lang="ru-RU" dirty="0">
                <a:solidFill>
                  <a:schemeClr val="tx1"/>
                </a:solidFill>
              </a:rPr>
              <a:t>решения, 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Татьяна – проработка правильности оценки снимков, документальное </a:t>
            </a:r>
            <a:r>
              <a:rPr lang="ru-RU" dirty="0" err="1">
                <a:solidFill>
                  <a:schemeClr val="tx1"/>
                </a:solidFill>
              </a:rPr>
              <a:t>сопровожение</a:t>
            </a:r>
            <a:endParaRPr lang="ru-RU" dirty="0">
              <a:solidFill>
                <a:schemeClr val="tx1"/>
              </a:solidFill>
            </a:endParaRP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1"/>
                </a:solidFill>
              </a:rPr>
              <a:t>г.Москва</a:t>
            </a:r>
            <a:endParaRPr lang="ru-RU" dirty="0"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dirty="0"/>
          </a:p>
        </p:txBody>
      </p:sp>
      <p:sp>
        <p:nvSpPr>
          <p:cNvPr id="1810885828" name="Текст 8"/>
          <p:cNvSpPr txBox="1"/>
          <p:nvPr/>
        </p:nvSpPr>
        <p:spPr bwMode="auto"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О команде</a:t>
            </a:r>
            <a:endParaRPr/>
          </a:p>
        </p:txBody>
      </p:sp>
      <p:sp>
        <p:nvSpPr>
          <p:cNvPr id="1981034775" name="Заголовок 6"/>
          <p:cNvSpPr>
            <a:spLocks noGrp="1"/>
          </p:cNvSpPr>
          <p:nvPr>
            <p:ph type="title"/>
          </p:nvPr>
        </p:nvSpPr>
        <p:spPr bwMode="auto">
          <a:xfrm>
            <a:off x="6819903" y="1039236"/>
            <a:ext cx="3636703" cy="1015128"/>
          </a:xfrm>
        </p:spPr>
        <p:txBody>
          <a:bodyPr/>
          <a:lstStyle/>
          <a:p>
            <a:pPr>
              <a:defRPr/>
            </a:pPr>
            <a:r>
              <a:rPr lang="ru-RU" sz="2400" dirty="0">
                <a:solidFill>
                  <a:schemeClr val="accent5"/>
                </a:solidFill>
                <a:latin typeface="Montserrat"/>
              </a:rPr>
              <a:t>Команда «</a:t>
            </a:r>
            <a:r>
              <a:rPr lang="en-US" sz="2400" dirty="0" err="1">
                <a:solidFill>
                  <a:schemeClr val="accent5"/>
                </a:solidFill>
                <a:latin typeface="Montserrat"/>
              </a:rPr>
              <a:t>GraITech</a:t>
            </a:r>
            <a:r>
              <a:rPr lang="ru-RU" sz="2400" dirty="0">
                <a:solidFill>
                  <a:schemeClr val="accent5"/>
                </a:solidFill>
                <a:latin typeface="Montserrat"/>
              </a:rPr>
              <a:t>»</a:t>
            </a:r>
          </a:p>
        </p:txBody>
      </p:sp>
      <p:cxnSp>
        <p:nvCxnSpPr>
          <p:cNvPr id="688125904" name="Прямая соединительная линия 6"/>
          <p:cNvCxnSpPr/>
          <p:nvPr/>
        </p:nvCxnSpPr>
        <p:spPr bwMode="auto"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81841133" name="Прямая соединительная линия 15"/>
          <p:cNvCxnSpPr/>
          <p:nvPr/>
        </p:nvCxnSpPr>
        <p:spPr bwMode="auto">
          <a:xfrm>
            <a:off x="6897347" y="4437879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8210979" name="Прямая соединительная линия 16"/>
          <p:cNvCxnSpPr/>
          <p:nvPr/>
        </p:nvCxnSpPr>
        <p:spPr bwMode="auto"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91905769" name="Текст 8"/>
          <p:cNvSpPr txBox="1"/>
          <p:nvPr/>
        </p:nvSpPr>
        <p:spPr bwMode="auto">
          <a:xfrm>
            <a:off x="6819904" y="4541737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Уникальность решения:</a:t>
            </a:r>
            <a:endParaRPr/>
          </a:p>
        </p:txBody>
      </p:sp>
      <p:sp>
        <p:nvSpPr>
          <p:cNvPr id="691328473" name="Текст 8"/>
          <p:cNvSpPr txBox="1"/>
          <p:nvPr/>
        </p:nvSpPr>
        <p:spPr bwMode="auto">
          <a:xfrm>
            <a:off x="6808027" y="2619903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Сервис оценивает качество снимка DXA: пригоден ли он для анализа и что именно не так. </a:t>
            </a:r>
          </a:p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Работает офлайн, затрачиваемое время – до трёх минут на исследование.</a:t>
            </a:r>
            <a:endParaRPr dirty="0"/>
          </a:p>
        </p:txBody>
      </p:sp>
      <p:sp>
        <p:nvSpPr>
          <p:cNvPr id="1361685462" name="Номер слайда 35"/>
          <p:cNvSpPr txBox="1"/>
          <p:nvPr/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52DCC5B9-D646-4B76-891F-6FF4E74E9CB4}" type="slidenum">
              <a:rPr lang="ru-RU" sz="1200">
                <a:solidFill>
                  <a:schemeClr val="accent5"/>
                </a:solidFill>
              </a:rPr>
              <a:t>2</a:t>
            </a:fld>
            <a:endParaRPr lang="ru-RU" sz="1200">
              <a:solidFill>
                <a:schemeClr val="accent5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0E5D4B-E731-40A8-8DF3-19815F0E1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8" y="506296"/>
            <a:ext cx="1917700" cy="187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4624731" name="Скругленный прямоугольник 55"/>
          <p:cNvSpPr/>
          <p:nvPr/>
        </p:nvSpPr>
        <p:spPr bwMode="auto">
          <a:xfrm>
            <a:off x="2651394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57318106" name="Текст 8"/>
          <p:cNvSpPr txBox="1"/>
          <p:nvPr/>
        </p:nvSpPr>
        <p:spPr bwMode="auto"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/>
              <a:buChar char="•"/>
              <a:defRPr/>
            </a:pPr>
            <a:r>
              <a:rPr lang="ru-RU" sz="1200" dirty="0">
                <a:solidFill>
                  <a:schemeClr val="tx1"/>
                </a:solidFill>
              </a:rPr>
              <a:t>Разработка</a:t>
            </a:r>
            <a:endParaRPr dirty="0"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en-US" sz="1200" dirty="0">
                <a:solidFill>
                  <a:schemeClr val="tx1"/>
                </a:solidFill>
              </a:rPr>
              <a:t>@</a:t>
            </a:r>
            <a:r>
              <a:rPr lang="en-US" sz="1200" dirty="0" err="1">
                <a:solidFill>
                  <a:schemeClr val="tx1"/>
                </a:solidFill>
              </a:rPr>
              <a:t>oxydencher</a:t>
            </a:r>
            <a:endParaRPr dirty="0"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 dirty="0">
                <a:solidFill>
                  <a:schemeClr val="tx1"/>
                </a:solidFill>
              </a:rPr>
              <a:t>+79997710903</a:t>
            </a:r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 dirty="0" err="1">
                <a:solidFill>
                  <a:schemeClr val="tx1"/>
                </a:solidFill>
              </a:rPr>
              <a:t>Финтех</a:t>
            </a:r>
            <a:r>
              <a:rPr lang="ru-RU" sz="1200" dirty="0">
                <a:solidFill>
                  <a:schemeClr val="tx1"/>
                </a:solidFill>
              </a:rPr>
              <a:t>-разработка</a:t>
            </a:r>
          </a:p>
        </p:txBody>
      </p:sp>
      <p:sp>
        <p:nvSpPr>
          <p:cNvPr id="503527449" name="Текст 8"/>
          <p:cNvSpPr txBox="1"/>
          <p:nvPr/>
        </p:nvSpPr>
        <p:spPr bwMode="auto"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Грачев Денис</a:t>
            </a:r>
            <a:endParaRPr/>
          </a:p>
        </p:txBody>
      </p:sp>
      <p:sp>
        <p:nvSpPr>
          <p:cNvPr id="82570313" name="Скругленный прямоугольник 16"/>
          <p:cNvSpPr/>
          <p:nvPr/>
        </p:nvSpPr>
        <p:spPr bwMode="auto">
          <a:xfrm>
            <a:off x="346076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11165586" name="Скругленный прямоугольник 12"/>
          <p:cNvSpPr/>
          <p:nvPr/>
        </p:nvSpPr>
        <p:spPr bwMode="auto"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en-US" b="1" dirty="0" err="1">
                <a:solidFill>
                  <a:schemeClr val="accent2"/>
                </a:solidFill>
              </a:rPr>
              <a:t>GraITech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6451E8-93D2-3C7A-669C-CD286D86050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8" r="16198"/>
          <a:stretch>
            <a:fillRect/>
          </a:stretch>
        </p:blipFill>
        <p:spPr bwMode="auto">
          <a:xfrm rot="5400000">
            <a:off x="665163" y="1730375"/>
            <a:ext cx="1552575" cy="1722438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DE2169-A224-187C-B92B-C17F301C414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0" r="16440"/>
          <a:stretch>
            <a:fillRect/>
          </a:stretch>
        </p:blipFill>
        <p:spPr bwMode="auto">
          <a:xfrm rot="5400000">
            <a:off x="2976563" y="1736725"/>
            <a:ext cx="1541462" cy="1722438"/>
          </a:xfrm>
        </p:spPr>
      </p:pic>
      <p:sp>
        <p:nvSpPr>
          <p:cNvPr id="1529121029" name="Текст 8"/>
          <p:cNvSpPr>
            <a:spLocks noGrp="1"/>
          </p:cNvSpPr>
          <p:nvPr>
            <p:ph type="body" sz="quarter" idx="27"/>
          </p:nvPr>
        </p:nvSpPr>
        <p:spPr bwMode="auto">
          <a:xfrm>
            <a:off x="518360" y="4250028"/>
            <a:ext cx="1894354" cy="1624612"/>
          </a:xfrm>
        </p:spPr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 dirty="0">
                <a:solidFill>
                  <a:schemeClr val="tx1"/>
                </a:solidFill>
              </a:rPr>
              <a:t>Капитан</a:t>
            </a:r>
            <a:endParaRPr dirty="0"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200" dirty="0">
                <a:solidFill>
                  <a:schemeClr val="tx1"/>
                </a:solidFill>
              </a:rPr>
              <a:t>@</a:t>
            </a:r>
            <a:r>
              <a:rPr lang="en-US" sz="1200" dirty="0" err="1">
                <a:solidFill>
                  <a:schemeClr val="tx1"/>
                </a:solidFill>
              </a:rPr>
              <a:t>tanyaaleks</a:t>
            </a:r>
            <a:endParaRPr dirty="0"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200" dirty="0">
                <a:solidFill>
                  <a:schemeClr val="tx1"/>
                </a:solidFill>
              </a:rPr>
              <a:t>+79164371750</a:t>
            </a:r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 dirty="0">
                <a:solidFill>
                  <a:schemeClr val="tx1"/>
                </a:solidFill>
              </a:rPr>
              <a:t>Частная ветеринарная практика</a:t>
            </a:r>
            <a:endParaRPr dirty="0"/>
          </a:p>
        </p:txBody>
      </p:sp>
      <p:sp>
        <p:nvSpPr>
          <p:cNvPr id="1627793492" name="Текст 8"/>
          <p:cNvSpPr txBox="1"/>
          <p:nvPr/>
        </p:nvSpPr>
        <p:spPr bwMode="auto"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 dirty="0">
                <a:solidFill>
                  <a:schemeClr val="accent5"/>
                </a:solidFill>
              </a:rPr>
              <a:t>Грачева Татьяна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2545168" name="Скругленный прямоугольник 1"/>
          <p:cNvSpPr/>
          <p:nvPr/>
        </p:nvSpPr>
        <p:spPr bwMode="auto"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22465395" name="Номер слайда 17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4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067116781" name="Заголовок 6"/>
          <p:cNvSpPr>
            <a:spLocks noGrp="1"/>
          </p:cNvSpPr>
          <p:nvPr>
            <p:ph type="title"/>
          </p:nvPr>
        </p:nvSpPr>
        <p:spPr bwMode="auto">
          <a:xfrm>
            <a:off x="507849" y="449787"/>
            <a:ext cx="9862734" cy="376138"/>
          </a:xfrm>
        </p:spPr>
        <p:txBody>
          <a:bodyPr/>
          <a:lstStyle/>
          <a:p>
            <a:pPr>
              <a:defRPr/>
            </a:pPr>
            <a:r>
              <a:rPr dirty="0" err="1"/>
              <a:t>Команда</a:t>
            </a:r>
            <a:r>
              <a:rPr dirty="0"/>
              <a:t> </a:t>
            </a:r>
            <a:r>
              <a:rPr lang="en-US" dirty="0" err="1"/>
              <a:t>GraITech</a:t>
            </a:r>
            <a:endParaRPr lang="ru-RU" dirty="0">
              <a:latin typeface="Montserrat"/>
            </a:endParaRPr>
          </a:p>
        </p:txBody>
      </p:sp>
      <p:sp>
        <p:nvSpPr>
          <p:cNvPr id="938047581" name="Текст 8"/>
          <p:cNvSpPr>
            <a:spLocks noGrp="1"/>
          </p:cNvSpPr>
          <p:nvPr>
            <p:ph type="body" sz="quarter" idx="27"/>
          </p:nvPr>
        </p:nvSpPr>
        <p:spPr bwMode="auto">
          <a:xfrm>
            <a:off x="533607" y="1602273"/>
            <a:ext cx="4425822" cy="93426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Денис принимал участие в </a:t>
            </a:r>
            <a:r>
              <a:rPr lang="ru-RU" dirty="0" err="1">
                <a:solidFill>
                  <a:schemeClr val="tx1"/>
                </a:solidFill>
              </a:rPr>
              <a:t>хакатоне</a:t>
            </a:r>
            <a:r>
              <a:rPr lang="ru-RU" dirty="0">
                <a:solidFill>
                  <a:schemeClr val="tx1"/>
                </a:solidFill>
              </a:rPr>
              <a:t> ЛЦТ 2023, Татьяна – в качестве группы поддержки, решили участвовать вместе в </a:t>
            </a:r>
            <a:r>
              <a:rPr lang="ru-RU" dirty="0" err="1">
                <a:solidFill>
                  <a:schemeClr val="tx1"/>
                </a:solidFill>
              </a:rPr>
              <a:t>хакатоне</a:t>
            </a:r>
            <a:r>
              <a:rPr lang="ru-RU" dirty="0">
                <a:solidFill>
                  <a:schemeClr val="tx1"/>
                </a:solidFill>
              </a:rPr>
              <a:t> 2026: понравилась задача (прикладная на стыке дисциплин), решили попробовать свои силы вместе.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00913805" name="Текст 8"/>
          <p:cNvSpPr txBox="1"/>
          <p:nvPr/>
        </p:nvSpPr>
        <p:spPr bwMode="auto"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Краткая история команды:</a:t>
            </a:r>
            <a:endParaRPr/>
          </a:p>
        </p:txBody>
      </p:sp>
      <p:sp>
        <p:nvSpPr>
          <p:cNvPr id="2114421279" name="Текст 8"/>
          <p:cNvSpPr txBox="1"/>
          <p:nvPr/>
        </p:nvSpPr>
        <p:spPr bwMode="auto">
          <a:xfrm>
            <a:off x="533607" y="5139255"/>
            <a:ext cx="7318749" cy="10553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Данных с надёжной разметкой оказалось меньше трети: экспертная оценка сделана на уровне исследования, а разметки областей интереса в DICOM нет. Локальная </a:t>
            </a:r>
            <a:r>
              <a:rPr lang="ru-RU" dirty="0" err="1">
                <a:solidFill>
                  <a:schemeClr val="tx1"/>
                </a:solidFill>
              </a:rPr>
              <a:t>vision</a:t>
            </a:r>
            <a:r>
              <a:rPr lang="ru-RU" dirty="0">
                <a:solidFill>
                  <a:schemeClr val="tx1"/>
                </a:solidFill>
              </a:rPr>
              <a:t>-модель оказалась непригодна — это выяснилось на калибровке. Постарались учесть эти моменты при решении.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30803737" name="Текст 8"/>
          <p:cNvSpPr txBox="1"/>
          <p:nvPr/>
        </p:nvSpPr>
        <p:spPr bwMode="auto"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С какими основными сложностями или вызовами </a:t>
            </a:r>
            <a:br>
              <a:rPr lang="ru-RU" b="1">
                <a:solidFill>
                  <a:schemeClr val="accent5"/>
                </a:solidFill>
              </a:rPr>
            </a:br>
            <a:r>
              <a:rPr lang="ru-RU" b="1">
                <a:solidFill>
                  <a:schemeClr val="accent5"/>
                </a:solidFill>
              </a:rPr>
              <a:t>вы столкнулись и как их преодолели?</a:t>
            </a:r>
            <a:endParaRPr/>
          </a:p>
        </p:txBody>
      </p:sp>
      <p:sp>
        <p:nvSpPr>
          <p:cNvPr id="881270842" name="Текст 8"/>
          <p:cNvSpPr txBox="1"/>
          <p:nvPr/>
        </p:nvSpPr>
        <p:spPr bwMode="auto">
          <a:xfrm>
            <a:off x="533607" y="3429000"/>
            <a:ext cx="4945565" cy="10785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Прикладной характер задачи + польза и помощь врачам и пациентам при успешном решении </a:t>
            </a:r>
            <a:endParaRPr dirty="0"/>
          </a:p>
        </p:txBody>
      </p:sp>
      <p:sp>
        <p:nvSpPr>
          <p:cNvPr id="1225725092" name="Текст 8"/>
          <p:cNvSpPr txBox="1"/>
          <p:nvPr/>
        </p:nvSpPr>
        <p:spPr bwMode="auto"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Почему вы выбрали именно эту задачу </a:t>
            </a:r>
            <a:br>
              <a:rPr lang="ru-RU" b="1">
                <a:solidFill>
                  <a:schemeClr val="accent5"/>
                </a:solidFill>
              </a:rPr>
            </a:br>
            <a:r>
              <a:rPr lang="ru-RU" b="1">
                <a:solidFill>
                  <a:schemeClr val="accent5"/>
                </a:solidFill>
              </a:rPr>
              <a:t>из предложенных на хакатоне?</a:t>
            </a:r>
            <a:endParaRPr/>
          </a:p>
        </p:txBody>
      </p:sp>
      <p:cxnSp>
        <p:nvCxnSpPr>
          <p:cNvPr id="1263578956" name="Прямая соединительная линия 4"/>
          <p:cNvCxnSpPr/>
          <p:nvPr/>
        </p:nvCxnSpPr>
        <p:spPr bwMode="auto">
          <a:xfrm>
            <a:off x="623888" y="2745690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817776" name="Прямая соединительная линия 5"/>
          <p:cNvCxnSpPr/>
          <p:nvPr/>
        </p:nvCxnSpPr>
        <p:spPr bwMode="auto"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38826029" name="Прямая соединительная линия 7"/>
          <p:cNvCxnSpPr/>
          <p:nvPr/>
        </p:nvCxnSpPr>
        <p:spPr bwMode="auto"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1775666" name="Текст 8"/>
          <p:cNvSpPr txBox="1"/>
          <p:nvPr/>
        </p:nvSpPr>
        <p:spPr bwMode="auto"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01</a:t>
            </a:r>
            <a:endParaRPr/>
          </a:p>
        </p:txBody>
      </p:sp>
      <p:sp>
        <p:nvSpPr>
          <p:cNvPr id="1581813686" name="Текст 8"/>
          <p:cNvSpPr txBox="1"/>
          <p:nvPr/>
        </p:nvSpPr>
        <p:spPr bwMode="auto"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02</a:t>
            </a:r>
            <a:endParaRPr/>
          </a:p>
        </p:txBody>
      </p:sp>
      <p:sp>
        <p:nvSpPr>
          <p:cNvPr id="379221316" name="Текст 8"/>
          <p:cNvSpPr txBox="1"/>
          <p:nvPr/>
        </p:nvSpPr>
        <p:spPr bwMode="auto"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4473310" name="Скругленный прямоугольник 9"/>
          <p:cNvSpPr/>
          <p:nvPr/>
        </p:nvSpPr>
        <p:spPr bwMode="auto">
          <a:xfrm>
            <a:off x="346075" y="324562"/>
            <a:ext cx="3750911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40116499" name="Скругленный прямоугольник 23"/>
          <p:cNvSpPr/>
          <p:nvPr/>
        </p:nvSpPr>
        <p:spPr bwMode="auto"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63476795" name="Скругленный прямоугольник 26"/>
          <p:cNvSpPr/>
          <p:nvPr/>
        </p:nvSpPr>
        <p:spPr bwMode="auto"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57582812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5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265548142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589492" y="1920927"/>
            <a:ext cx="4929861" cy="38685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</a:rPr>
              <a:t>ResNet18 с замороженным </a:t>
            </a:r>
            <a:r>
              <a:rPr lang="ru-RU" sz="1400" dirty="0" err="1">
                <a:solidFill>
                  <a:schemeClr val="tx1"/>
                </a:solidFill>
              </a:rPr>
              <a:t>backbone</a:t>
            </a:r>
            <a:r>
              <a:rPr lang="ru-RU" sz="1400" dirty="0">
                <a:solidFill>
                  <a:schemeClr val="tx1"/>
                </a:solidFill>
              </a:rPr>
              <a:t> и линейной головой; один путь предобработки для обучения и API;</a:t>
            </a:r>
            <a:endParaRPr dirty="0"/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</a:rPr>
              <a:t>Порог решения подобран по F1 и хранится в </a:t>
            </a:r>
            <a:r>
              <a:rPr lang="ru-RU" sz="1400" dirty="0" err="1">
                <a:solidFill>
                  <a:schemeClr val="tx1"/>
                </a:solidFill>
              </a:rPr>
              <a:t>чекпоинте</a:t>
            </a:r>
            <a:r>
              <a:rPr lang="ru-RU" sz="1400" dirty="0">
                <a:solidFill>
                  <a:schemeClr val="tx1"/>
                </a:solidFill>
              </a:rPr>
              <a:t> вместе с весами.</a:t>
            </a:r>
            <a:endParaRPr dirty="0"/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</a:rPr>
              <a:t>На фиксированном </a:t>
            </a:r>
            <a:r>
              <a:rPr lang="ru-RU" sz="1400" dirty="0" err="1">
                <a:solidFill>
                  <a:schemeClr val="tx1"/>
                </a:solidFill>
              </a:rPr>
              <a:t>held-out</a:t>
            </a:r>
            <a:r>
              <a:rPr lang="ru-RU" sz="1400" dirty="0">
                <a:solidFill>
                  <a:schemeClr val="tx1"/>
                </a:solidFill>
              </a:rPr>
              <a:t> наборе, пять </a:t>
            </a:r>
            <a:r>
              <a:rPr lang="ru-RU" sz="1400" dirty="0" err="1">
                <a:solidFill>
                  <a:schemeClr val="tx1"/>
                </a:solidFill>
              </a:rPr>
              <a:t>seed'ов</a:t>
            </a:r>
            <a:r>
              <a:rPr lang="ru-RU" sz="1400" dirty="0">
                <a:solidFill>
                  <a:schemeClr val="tx1"/>
                </a:solidFill>
              </a:rPr>
              <a:t>: ROC-AUC 0.6764 [0.6309; 0.7218], F1 0.5676 [0.5270; 0.6082].</a:t>
            </a:r>
            <a:endParaRPr dirty="0"/>
          </a:p>
        </p:txBody>
      </p:sp>
      <p:sp>
        <p:nvSpPr>
          <p:cNvPr id="30829659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6513513" y="1920927"/>
            <a:ext cx="4957144" cy="387644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</a:rPr>
              <a:t>Помощник для отделения денситометрии: </a:t>
            </a:r>
            <a:r>
              <a:rPr lang="ru-RU" sz="1400" dirty="0" err="1">
                <a:solidFill>
                  <a:schemeClr val="tx1"/>
                </a:solidFill>
              </a:rPr>
              <a:t>приоритизирует</a:t>
            </a:r>
            <a:r>
              <a:rPr lang="ru-RU" sz="1400" dirty="0">
                <a:solidFill>
                  <a:schemeClr val="tx1"/>
                </a:solidFill>
              </a:rPr>
              <a:t> ручной просмотр и снижает долю повторных исследований.</a:t>
            </a: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Разворачивается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локально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контейнере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медицинские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изображения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покидают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контур</a:t>
            </a:r>
            <a:r>
              <a:rPr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Экономия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за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счёт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того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что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специалист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смотрит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первую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очередь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замечаниями</a:t>
            </a:r>
            <a:r>
              <a:rPr lang="ru-RU" dirty="0">
                <a:solidFill>
                  <a:schemeClr val="tx1"/>
                </a:solidFill>
              </a:rPr>
              <a:t>, что позволит увеличить объём обрабатываемых исследований и акцентировать внимание врача на сложных случаях,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81957258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56851"/>
            <a:ext cx="9862734" cy="376138"/>
          </a:xfrm>
        </p:spPr>
        <p:txBody>
          <a:bodyPr/>
          <a:lstStyle/>
          <a:p>
            <a:pPr>
              <a:defRPr/>
            </a:pPr>
            <a:r>
              <a:rPr lang="ru-RU"/>
              <a:t>КОРОТКО О РЕШЕНИИ</a:t>
            </a:r>
            <a:endParaRPr/>
          </a:p>
        </p:txBody>
      </p:sp>
      <p:sp>
        <p:nvSpPr>
          <p:cNvPr id="1083218491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78063" y="1476583"/>
            <a:ext cx="4929861" cy="555147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000" b="1">
                <a:solidFill>
                  <a:schemeClr val="accent5"/>
                </a:solidFill>
              </a:rPr>
              <a:t>Техническая суть решения</a:t>
            </a:r>
            <a:endParaRPr/>
          </a:p>
        </p:txBody>
      </p:sp>
      <p:sp>
        <p:nvSpPr>
          <p:cNvPr id="886085936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6513513" y="1476583"/>
            <a:ext cx="5214724" cy="561519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000" b="1" dirty="0">
                <a:solidFill>
                  <a:schemeClr val="accent5"/>
                </a:solidFill>
              </a:rPr>
              <a:t>Маркетинговая суть решения</a:t>
            </a:r>
            <a:endParaRPr dirty="0"/>
          </a:p>
          <a:p>
            <a:pPr>
              <a:lnSpc>
                <a:spcPct val="100000"/>
              </a:lnSpc>
              <a:defRPr/>
            </a:pPr>
            <a:endParaRPr lang="ru-RU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589280" name="Скругленный прямоугольник 3"/>
          <p:cNvSpPr/>
          <p:nvPr/>
        </p:nvSpPr>
        <p:spPr bwMode="auto"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996149213" name="Объект 2"/>
          <p:cNvSpPr>
            <a:spLocks noGrp="1"/>
          </p:cNvSpPr>
          <p:nvPr>
            <p:ph idx="1"/>
          </p:nvPr>
        </p:nvSpPr>
        <p:spPr bwMode="auto">
          <a:xfrm>
            <a:off x="623888" y="1556279"/>
            <a:ext cx="10789619" cy="3745441"/>
          </a:xfrm>
        </p:spPr>
        <p:txBody>
          <a:bodyPr/>
          <a:lstStyle/>
          <a:p>
            <a:pPr>
              <a:defRPr/>
            </a:pPr>
            <a:r>
              <a:rPr lang="ru-RU" sz="1800" b="1" dirty="0">
                <a:solidFill>
                  <a:schemeClr val="tx1"/>
                </a:solidFill>
                <a:latin typeface="TTFirs"/>
              </a:rPr>
              <a:t>З</a:t>
            </a:r>
            <a:r>
              <a:rPr lang="ru-RU" sz="1800" b="1" dirty="0">
                <a:solidFill>
                  <a:schemeClr val="tx1"/>
                </a:solidFill>
                <a:effectLst/>
                <a:latin typeface="TTFirs"/>
              </a:rPr>
              <a:t>адача — обеспечить </a:t>
            </a:r>
            <a:r>
              <a:rPr lang="ru-RU" sz="1800" b="1" dirty="0" err="1">
                <a:solidFill>
                  <a:schemeClr val="tx1"/>
                </a:solidFill>
                <a:effectLst/>
                <a:latin typeface="TTFirs"/>
              </a:rPr>
              <a:t>автоматизированныи</a:t>
            </a:r>
            <a:r>
              <a:rPr lang="ru-RU" sz="1800" b="1" dirty="0">
                <a:solidFill>
                  <a:schemeClr val="tx1"/>
                </a:solidFill>
                <a:effectLst/>
                <a:latin typeface="TTFirs"/>
              </a:rPr>
              <a:t>̆ контроль качества без необходимости первичного ручного просмотра каждого исследования специалистом. </a:t>
            </a: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Области: поясничный отдел позвоночника и проксимальный отдел бедренной кости</a:t>
            </a: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Вход</a:t>
            </a:r>
            <a:r>
              <a:rPr dirty="0">
                <a:solidFill>
                  <a:schemeClr val="tx1"/>
                </a:solidFill>
              </a:rPr>
              <a:t>: DICOM </a:t>
            </a:r>
            <a:r>
              <a:rPr dirty="0" err="1">
                <a:solidFill>
                  <a:schemeClr val="tx1"/>
                </a:solidFill>
              </a:rPr>
              <a:t>без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разметки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до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трёх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изображений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исследовании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Выход</a:t>
            </a:r>
            <a:r>
              <a:rPr dirty="0">
                <a:solidFill>
                  <a:schemeClr val="tx1"/>
                </a:solidFill>
              </a:rPr>
              <a:t>: XLSX </a:t>
            </a:r>
            <a:r>
              <a:rPr dirty="0" err="1">
                <a:solidFill>
                  <a:schemeClr val="tx1"/>
                </a:solidFill>
              </a:rPr>
              <a:t>или</a:t>
            </a:r>
            <a:r>
              <a:rPr dirty="0">
                <a:solidFill>
                  <a:schemeClr val="tx1"/>
                </a:solidFill>
              </a:rPr>
              <a:t> CSV, </a:t>
            </a:r>
            <a:r>
              <a:rPr dirty="0" err="1">
                <a:solidFill>
                  <a:schemeClr val="tx1"/>
                </a:solidFill>
              </a:rPr>
              <a:t>одна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строка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снимок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регион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класс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качества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тип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нарушения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252 </a:t>
            </a:r>
            <a:r>
              <a:rPr dirty="0" err="1">
                <a:solidFill>
                  <a:schemeClr val="tx1"/>
                </a:solidFill>
              </a:rPr>
              <a:t>уникальных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100 </a:t>
            </a:r>
            <a:r>
              <a:rPr dirty="0" err="1">
                <a:solidFill>
                  <a:schemeClr val="tx1"/>
                </a:solidFill>
              </a:rPr>
              <a:t>исследованиях</a:t>
            </a:r>
            <a:r>
              <a:rPr dirty="0">
                <a:solidFill>
                  <a:schemeClr val="tx1"/>
                </a:solidFill>
              </a:rPr>
              <a:t>; 77 </a:t>
            </a:r>
            <a:r>
              <a:rPr dirty="0" err="1">
                <a:solidFill>
                  <a:schemeClr val="tx1"/>
                </a:solidFill>
              </a:rPr>
              <a:t>снимков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нарушением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Офлайн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контейнере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не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дольше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трёх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минут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исследование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Результат – получение оценки рентгеновских снимков с помощью ИИ, минимизация времени, затрачиваемого специалистом на обработку исследований.</a:t>
            </a:r>
          </a:p>
        </p:txBody>
      </p:sp>
      <p:sp>
        <p:nvSpPr>
          <p:cNvPr id="1160699985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6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141260691" name="Заголовок 1"/>
          <p:cNvSpPr>
            <a:spLocks noGrp="1"/>
          </p:cNvSpPr>
          <p:nvPr>
            <p:ph type="title"/>
          </p:nvPr>
        </p:nvSpPr>
        <p:spPr bwMode="auto">
          <a:xfrm>
            <a:off x="533104" y="414049"/>
            <a:ext cx="5994696" cy="552061"/>
          </a:xfrm>
        </p:spPr>
        <p:txBody>
          <a:bodyPr/>
          <a:lstStyle/>
          <a:p>
            <a:pPr>
              <a:defRPr/>
            </a:pPr>
            <a:r>
              <a:t>Задача и результат</a:t>
            </a:r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4459822" name="Скругленный прямоугольник 13"/>
          <p:cNvSpPr/>
          <p:nvPr/>
        </p:nvSpPr>
        <p:spPr bwMode="auto">
          <a:xfrm>
            <a:off x="6286500" y="4747188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88737773" name="Скругленный прямоугольник 11"/>
          <p:cNvSpPr/>
          <p:nvPr/>
        </p:nvSpPr>
        <p:spPr bwMode="auto">
          <a:xfrm>
            <a:off x="3205732" y="3017982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1251323" name="Скругленный прямоугольник 10"/>
          <p:cNvSpPr/>
          <p:nvPr/>
        </p:nvSpPr>
        <p:spPr bwMode="auto">
          <a:xfrm>
            <a:off x="420463" y="1248863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23205114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16445962" name="Номер слайда 8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7</a:t>
            </a:fld>
            <a:endParaRPr lang="ru-RU"/>
          </a:p>
        </p:txBody>
      </p:sp>
      <p:sp>
        <p:nvSpPr>
          <p:cNvPr id="992563097" name="Текст 2"/>
          <p:cNvSpPr>
            <a:spLocks noGrp="1"/>
          </p:cNvSpPr>
          <p:nvPr>
            <p:ph type="body" sz="quarter" idx="21"/>
          </p:nvPr>
        </p:nvSpPr>
        <p:spPr bwMode="auto">
          <a:xfrm>
            <a:off x="725600" y="1381065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lang="ru-RU" b="0" dirty="0">
                <a:solidFill>
                  <a:schemeClr val="accent1"/>
                </a:solidFill>
              </a:rPr>
              <a:t>252</a:t>
            </a:r>
          </a:p>
        </p:txBody>
      </p:sp>
      <p:sp>
        <p:nvSpPr>
          <p:cNvPr id="1644996608" name="Текст 3"/>
          <p:cNvSpPr>
            <a:spLocks noGrp="1"/>
          </p:cNvSpPr>
          <p:nvPr>
            <p:ph type="body" sz="quarter" idx="18"/>
          </p:nvPr>
        </p:nvSpPr>
        <p:spPr bwMode="auto">
          <a:xfrm>
            <a:off x="725600" y="1981131"/>
            <a:ext cx="4790314" cy="779602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уникальных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100 </a:t>
            </a:r>
            <a:r>
              <a:rPr dirty="0" err="1">
                <a:solidFill>
                  <a:schemeClr val="tx1"/>
                </a:solidFill>
              </a:rPr>
              <a:t>исследованиях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03444326" name="Текст 4"/>
          <p:cNvSpPr>
            <a:spLocks noGrp="1"/>
          </p:cNvSpPr>
          <p:nvPr>
            <p:ph type="body" sz="quarter" idx="22"/>
          </p:nvPr>
        </p:nvSpPr>
        <p:spPr bwMode="auto">
          <a:xfrm>
            <a:off x="3510869" y="3101423"/>
            <a:ext cx="4790314" cy="563519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lang="ru-RU" b="0" dirty="0">
                <a:solidFill>
                  <a:schemeClr val="accent1"/>
                </a:solidFill>
              </a:rPr>
              <a:t>77</a:t>
            </a:r>
          </a:p>
        </p:txBody>
      </p:sp>
      <p:sp>
        <p:nvSpPr>
          <p:cNvPr id="778500323" name="Текст 5"/>
          <p:cNvSpPr>
            <a:spLocks noGrp="1"/>
          </p:cNvSpPr>
          <p:nvPr>
            <p:ph type="body" sz="quarter" idx="23"/>
          </p:nvPr>
        </p:nvSpPr>
        <p:spPr bwMode="auto">
          <a:xfrm>
            <a:off x="3510869" y="3701488"/>
            <a:ext cx="4790314" cy="869021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нарушений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обучающей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разметке</a:t>
            </a:r>
            <a:r>
              <a:rPr dirty="0">
                <a:solidFill>
                  <a:schemeClr val="tx1"/>
                </a:solidFill>
              </a:rPr>
              <a:t> (30.6 %)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1141957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6591637" y="4871732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095862658" name="Текст 7"/>
          <p:cNvSpPr>
            <a:spLocks noGrp="1"/>
          </p:cNvSpPr>
          <p:nvPr>
            <p:ph type="body" sz="quarter" idx="25"/>
          </p:nvPr>
        </p:nvSpPr>
        <p:spPr bwMode="auto">
          <a:xfrm>
            <a:off x="6591637" y="5471798"/>
            <a:ext cx="4790314" cy="848014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снимка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без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экспертной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оценки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01974228" name="Заголовок 13"/>
          <p:cNvSpPr>
            <a:spLocks noGrp="1"/>
          </p:cNvSpPr>
          <p:nvPr>
            <p:ph type="title"/>
          </p:nvPr>
        </p:nvSpPr>
        <p:spPr bwMode="auto">
          <a:xfrm>
            <a:off x="464695" y="421226"/>
            <a:ext cx="2993208" cy="376138"/>
          </a:xfrm>
        </p:spPr>
        <p:txBody>
          <a:bodyPr/>
          <a:lstStyle/>
          <a:p>
            <a:pPr>
              <a:defRPr/>
            </a:pP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и</a:t>
            </a:r>
            <a:r>
              <a:rPr lang="ru-RU" dirty="0"/>
              <a:t> разметка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855098" name="Скругленный прямоугольник 9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699134510" name="Скругленный прямоугольник 22"/>
          <p:cNvSpPr/>
          <p:nvPr/>
        </p:nvSpPr>
        <p:spPr bwMode="auto">
          <a:xfrm>
            <a:off x="3288425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657181031" name="Скругленный прямоугольник 23"/>
          <p:cNvSpPr/>
          <p:nvPr/>
        </p:nvSpPr>
        <p:spPr bwMode="auto">
          <a:xfrm>
            <a:off x="6230774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88871285" name="Скругленный прямоугольник 24"/>
          <p:cNvSpPr/>
          <p:nvPr/>
        </p:nvSpPr>
        <p:spPr bwMode="auto">
          <a:xfrm>
            <a:off x="9173123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524411065" name="Скругленный прямоугольник 26"/>
          <p:cNvSpPr/>
          <p:nvPr/>
        </p:nvSpPr>
        <p:spPr bwMode="auto">
          <a:xfrm>
            <a:off x="346076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91206508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8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514439071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520913" y="2339783"/>
            <a:ext cx="2284071" cy="4236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Экспертная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таблица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31010626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520913" y="3128740"/>
            <a:ext cx="2284071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Оценка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сделана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уровне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исследования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по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критериям</a:t>
            </a:r>
            <a:r>
              <a:rPr dirty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</a:t>
            </a:r>
            <a:r>
              <a:rPr dirty="0" err="1">
                <a:solidFill>
                  <a:schemeClr val="tx1"/>
                </a:solidFill>
              </a:rPr>
              <a:t>укладка</a:t>
            </a:r>
            <a:r>
              <a:rPr dirty="0">
                <a:solidFill>
                  <a:schemeClr val="tx1"/>
                </a:solidFill>
              </a:rPr>
              <a:t>, 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- </a:t>
            </a:r>
            <a:r>
              <a:rPr dirty="0" err="1">
                <a:solidFill>
                  <a:schemeClr val="tx1"/>
                </a:solidFill>
              </a:rPr>
              <a:t>ось</a:t>
            </a:r>
            <a:r>
              <a:rPr dirty="0">
                <a:solidFill>
                  <a:schemeClr val="tx1"/>
                </a:solidFill>
              </a:rPr>
              <a:t>, 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- </a:t>
            </a:r>
            <a:r>
              <a:rPr dirty="0" err="1">
                <a:solidFill>
                  <a:schemeClr val="tx1"/>
                </a:solidFill>
              </a:rPr>
              <a:t>артефакты</a:t>
            </a:r>
            <a:r>
              <a:rPr dirty="0">
                <a:solidFill>
                  <a:schemeClr val="tx1"/>
                </a:solidFill>
              </a:rPr>
              <a:t>, 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- </a:t>
            </a:r>
            <a:r>
              <a:rPr dirty="0" err="1">
                <a:solidFill>
                  <a:schemeClr val="tx1"/>
                </a:solidFill>
              </a:rPr>
              <a:t>позиционировани</a:t>
            </a:r>
            <a:r>
              <a:rPr lang="ru-RU" dirty="0">
                <a:solidFill>
                  <a:schemeClr val="tx1"/>
                </a:solidFill>
              </a:rPr>
              <a:t>е,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- </a:t>
            </a:r>
            <a:r>
              <a:rPr dirty="0" err="1">
                <a:solidFill>
                  <a:schemeClr val="tx1"/>
                </a:solidFill>
              </a:rPr>
              <a:t>область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интереса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78177046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3457903" y="2373557"/>
            <a:ext cx="2337416" cy="403756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Перенос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на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снимок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677144566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3457903" y="3134070"/>
            <a:ext cx="2337416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После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склейки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дублей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каждая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область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встречается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исследовании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один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раз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вердикт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переносится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однозначно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4707325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6456363" y="2379657"/>
            <a:ext cx="2268537" cy="403913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Выбор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правила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314403847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6456363" y="3136604"/>
            <a:ext cx="2268537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Два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правила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сравнили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одном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разбиении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пять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seed'ов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один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эталон</a:t>
            </a:r>
            <a:r>
              <a:rPr dirty="0">
                <a:solidFill>
                  <a:schemeClr val="tx1"/>
                </a:solidFill>
              </a:rPr>
              <a:t>: 0.6764 </a:t>
            </a:r>
            <a:r>
              <a:rPr dirty="0" err="1">
                <a:solidFill>
                  <a:schemeClr val="tx1"/>
                </a:solidFill>
              </a:rPr>
              <a:t>против</a:t>
            </a:r>
            <a:r>
              <a:rPr dirty="0">
                <a:solidFill>
                  <a:schemeClr val="tx1"/>
                </a:solidFill>
              </a:rPr>
              <a:t> 0.6199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46209822" name="Текст 7"/>
          <p:cNvSpPr>
            <a:spLocks noGrp="1"/>
          </p:cNvSpPr>
          <p:nvPr>
            <p:ph type="body" sz="quarter" idx="43"/>
          </p:nvPr>
        </p:nvSpPr>
        <p:spPr bwMode="auto">
          <a:xfrm>
            <a:off x="9407534" y="2339783"/>
            <a:ext cx="2263553" cy="4236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Тип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нарушения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86307486" name="Текст 8"/>
          <p:cNvSpPr>
            <a:spLocks noGrp="1"/>
          </p:cNvSpPr>
          <p:nvPr>
            <p:ph type="body" sz="quarter" idx="44"/>
          </p:nvPr>
        </p:nvSpPr>
        <p:spPr bwMode="auto">
          <a:xfrm>
            <a:off x="9407534" y="3128739"/>
            <a:ext cx="2263553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Берётся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структурированных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критериев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таблицы</a:t>
            </a:r>
            <a:r>
              <a:rPr dirty="0">
                <a:solidFill>
                  <a:schemeClr val="tx1"/>
                </a:solidFill>
              </a:rPr>
              <a:t>; </a:t>
            </a:r>
            <a:r>
              <a:rPr dirty="0" err="1">
                <a:solidFill>
                  <a:schemeClr val="tx1"/>
                </a:solidFill>
              </a:rPr>
              <a:t>комментарии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эксперта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сохраняем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дословно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8321456" name="Заголовок 13"/>
          <p:cNvSpPr>
            <a:spLocks noGrp="1"/>
          </p:cNvSpPr>
          <p:nvPr>
            <p:ph type="title"/>
          </p:nvPr>
        </p:nvSpPr>
        <p:spPr bwMode="auto">
          <a:xfrm>
            <a:off x="520913" y="569343"/>
            <a:ext cx="3111828" cy="376138"/>
          </a:xfrm>
        </p:spPr>
        <p:txBody>
          <a:bodyPr/>
          <a:lstStyle/>
          <a:p>
            <a:pPr>
              <a:defRPr/>
            </a:pP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построена</a:t>
            </a:r>
            <a:r>
              <a:rPr dirty="0"/>
              <a:t> </a:t>
            </a:r>
            <a:r>
              <a:rPr dirty="0" err="1"/>
              <a:t>разметка</a:t>
            </a:r>
            <a:endParaRPr lang="ru-RU" dirty="0"/>
          </a:p>
        </p:txBody>
      </p:sp>
      <p:sp>
        <p:nvSpPr>
          <p:cNvPr id="19113595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20913" y="1772415"/>
            <a:ext cx="771003" cy="423628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01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2068216738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3449944" y="1766200"/>
            <a:ext cx="771003" cy="403756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02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355386329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6456363" y="1766043"/>
            <a:ext cx="771003" cy="403913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03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879914273" name="Текст 17"/>
          <p:cNvSpPr>
            <a:spLocks noGrp="1"/>
          </p:cNvSpPr>
          <p:nvPr>
            <p:ph type="body" sz="quarter" idx="52"/>
          </p:nvPr>
        </p:nvSpPr>
        <p:spPr bwMode="auto">
          <a:xfrm>
            <a:off x="9407534" y="1772415"/>
            <a:ext cx="771003" cy="423628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04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956106" name="Скругленный прямоугольник 7"/>
          <p:cNvSpPr/>
          <p:nvPr/>
        </p:nvSpPr>
        <p:spPr bwMode="auto">
          <a:xfrm>
            <a:off x="4419477" y="1522006"/>
            <a:ext cx="3399397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935055034" name="Скругленный прямоугольник 8"/>
          <p:cNvSpPr/>
          <p:nvPr/>
        </p:nvSpPr>
        <p:spPr bwMode="auto">
          <a:xfrm>
            <a:off x="8365957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79521443" name="Скругленный прямоугольник 9"/>
          <p:cNvSpPr/>
          <p:nvPr/>
        </p:nvSpPr>
        <p:spPr bwMode="auto">
          <a:xfrm>
            <a:off x="623888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3043505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9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828064247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780565" y="2493074"/>
            <a:ext cx="2965634" cy="4236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Аугментация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отключена</a:t>
            </a:r>
            <a:endParaRPr lang="ru-RU" sz="1800" dirty="0">
              <a:solidFill>
                <a:schemeClr val="accent1"/>
              </a:solidFill>
            </a:endParaRPr>
          </a:p>
        </p:txBody>
      </p:sp>
      <p:sp>
        <p:nvSpPr>
          <p:cNvPr id="1579461410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780565" y="3128740"/>
            <a:ext cx="2965633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Яркость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положение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сами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являются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признаками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качества</a:t>
            </a:r>
            <a:r>
              <a:rPr dirty="0">
                <a:solidFill>
                  <a:schemeClr val="tx1"/>
                </a:solidFill>
              </a:rPr>
              <a:t>. </a:t>
            </a:r>
            <a:r>
              <a:rPr dirty="0" err="1">
                <a:solidFill>
                  <a:schemeClr val="tx1"/>
                </a:solidFill>
              </a:rPr>
              <a:t>Включение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роняло</a:t>
            </a:r>
            <a:r>
              <a:rPr dirty="0">
                <a:solidFill>
                  <a:schemeClr val="tx1"/>
                </a:solidFill>
              </a:rPr>
              <a:t> AUC </a:t>
            </a:r>
            <a:r>
              <a:rPr dirty="0" err="1">
                <a:solidFill>
                  <a:schemeClr val="tx1"/>
                </a:solidFill>
              </a:rPr>
              <a:t>с</a:t>
            </a:r>
            <a:r>
              <a:rPr dirty="0">
                <a:solidFill>
                  <a:schemeClr val="tx1"/>
                </a:solidFill>
              </a:rPr>
              <a:t> 0.87 </a:t>
            </a:r>
            <a:r>
              <a:rPr dirty="0" err="1">
                <a:solidFill>
                  <a:schemeClr val="tx1"/>
                </a:solidFill>
              </a:rPr>
              <a:t>до</a:t>
            </a:r>
            <a:r>
              <a:rPr dirty="0">
                <a:solidFill>
                  <a:schemeClr val="tx1"/>
                </a:solidFill>
              </a:rPr>
              <a:t> 0.56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86474361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4623178" y="2493074"/>
            <a:ext cx="3034896" cy="403756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Порог</a:t>
            </a:r>
            <a:r>
              <a:rPr dirty="0">
                <a:solidFill>
                  <a:schemeClr val="accent1"/>
                </a:solidFill>
              </a:rPr>
              <a:t> 0.5 </a:t>
            </a:r>
            <a:r>
              <a:rPr dirty="0" err="1">
                <a:solidFill>
                  <a:schemeClr val="accent1"/>
                </a:solidFill>
              </a:rPr>
              <a:t>отвергнут</a:t>
            </a:r>
            <a:endParaRPr lang="ru-RU" sz="1800" dirty="0">
              <a:solidFill>
                <a:schemeClr val="accent1"/>
              </a:solidFill>
            </a:endParaRPr>
          </a:p>
        </p:txBody>
      </p:sp>
      <p:sp>
        <p:nvSpPr>
          <p:cNvPr id="1378335200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4623178" y="3128740"/>
            <a:ext cx="3034896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Вероятности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насыщаются</a:t>
            </a:r>
            <a:r>
              <a:rPr dirty="0">
                <a:solidFill>
                  <a:schemeClr val="tx1"/>
                </a:solidFill>
              </a:rPr>
              <a:t>. </a:t>
            </a:r>
            <a:r>
              <a:rPr dirty="0" err="1">
                <a:solidFill>
                  <a:schemeClr val="tx1"/>
                </a:solidFill>
              </a:rPr>
              <a:t>Порог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подобран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логиту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F1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хранится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чекпоинте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52092506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8547959" y="2493074"/>
            <a:ext cx="2945464" cy="403913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Vision-</a:t>
            </a:r>
            <a:r>
              <a:rPr dirty="0" err="1">
                <a:solidFill>
                  <a:schemeClr val="accent1"/>
                </a:solidFill>
              </a:rPr>
              <a:t>модель</a:t>
            </a:r>
            <a:r>
              <a:rPr dirty="0">
                <a:solidFill>
                  <a:schemeClr val="accent1"/>
                </a:solidFill>
              </a:rPr>
              <a:t> 9B </a:t>
            </a:r>
            <a:r>
              <a:rPr dirty="0" err="1">
                <a:solidFill>
                  <a:schemeClr val="accent1"/>
                </a:solidFill>
              </a:rPr>
              <a:t>отвергнута</a:t>
            </a:r>
            <a:endParaRPr lang="ru-RU" sz="1800" dirty="0">
              <a:solidFill>
                <a:schemeClr val="accent1"/>
              </a:solidFill>
            </a:endParaRPr>
          </a:p>
        </p:txBody>
      </p:sp>
      <p:sp>
        <p:nvSpPr>
          <p:cNvPr id="308595443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8547959" y="3128740"/>
            <a:ext cx="2945464" cy="27979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калибровке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вынесла</a:t>
            </a:r>
            <a:r>
              <a:rPr dirty="0">
                <a:solidFill>
                  <a:schemeClr val="tx1"/>
                </a:solidFill>
              </a:rPr>
              <a:t> «</a:t>
            </a:r>
            <a:r>
              <a:rPr dirty="0" err="1">
                <a:solidFill>
                  <a:schemeClr val="tx1"/>
                </a:solidFill>
              </a:rPr>
              <a:t>непригоден</a:t>
            </a:r>
            <a:r>
              <a:rPr dirty="0">
                <a:solidFill>
                  <a:schemeClr val="tx1"/>
                </a:solidFill>
              </a:rPr>
              <a:t>» </a:t>
            </a:r>
            <a:r>
              <a:rPr dirty="0" err="1">
                <a:solidFill>
                  <a:schemeClr val="tx1"/>
                </a:solidFill>
              </a:rPr>
              <a:t>всем</a:t>
            </a:r>
            <a:r>
              <a:rPr dirty="0">
                <a:solidFill>
                  <a:schemeClr val="tx1"/>
                </a:solidFill>
              </a:rPr>
              <a:t> 14 </a:t>
            </a:r>
            <a:r>
              <a:rPr dirty="0" err="1">
                <a:solidFill>
                  <a:schemeClr val="tx1"/>
                </a:solidFill>
              </a:rPr>
              <a:t>снимкам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включая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заведомо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качественные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53186902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6" y="335426"/>
            <a:ext cx="11331221" cy="37613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5"/>
                </a:solidFill>
              </a:rPr>
              <a:t>Три</a:t>
            </a:r>
            <a:r>
              <a:rPr dirty="0">
                <a:solidFill>
                  <a:schemeClr val="accent5"/>
                </a:solidFill>
              </a:rPr>
              <a:t> </a:t>
            </a:r>
            <a:r>
              <a:rPr dirty="0" err="1">
                <a:solidFill>
                  <a:schemeClr val="accent5"/>
                </a:solidFill>
              </a:rPr>
              <a:t>решения</a:t>
            </a:r>
            <a:r>
              <a:rPr dirty="0">
                <a:solidFill>
                  <a:schemeClr val="accent5"/>
                </a:solidFill>
              </a:rPr>
              <a:t>, </a:t>
            </a:r>
            <a:r>
              <a:rPr dirty="0" err="1">
                <a:solidFill>
                  <a:schemeClr val="accent5"/>
                </a:solidFill>
              </a:rPr>
              <a:t>принятых</a:t>
            </a:r>
            <a:r>
              <a:rPr dirty="0">
                <a:solidFill>
                  <a:schemeClr val="accent5"/>
                </a:solidFill>
              </a:rPr>
              <a:t> </a:t>
            </a:r>
            <a:r>
              <a:rPr dirty="0" err="1">
                <a:solidFill>
                  <a:schemeClr val="accent5"/>
                </a:solidFill>
              </a:rPr>
              <a:t>по</a:t>
            </a:r>
            <a:r>
              <a:rPr dirty="0">
                <a:solidFill>
                  <a:schemeClr val="accent5"/>
                </a:solidFill>
              </a:rPr>
              <a:t> </a:t>
            </a:r>
            <a:r>
              <a:rPr dirty="0" err="1">
                <a:solidFill>
                  <a:schemeClr val="accent5"/>
                </a:solidFill>
              </a:rPr>
              <a:t>эксперименту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56086741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780565" y="1772415"/>
            <a:ext cx="1311031" cy="601141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01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sp>
        <p:nvSpPr>
          <p:cNvPr id="1923685498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4615219" y="1766200"/>
            <a:ext cx="1311031" cy="572942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02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sp>
        <p:nvSpPr>
          <p:cNvPr id="550730029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8547959" y="1766043"/>
            <a:ext cx="1311031" cy="573165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03</a:t>
            </a:r>
            <a:endParaRPr lang="ru-RU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6457337" name="Скругленный прямоугольник 1"/>
          <p:cNvSpPr/>
          <p:nvPr/>
        </p:nvSpPr>
        <p:spPr bwMode="auto">
          <a:xfrm>
            <a:off x="346075" y="324562"/>
            <a:ext cx="6519420" cy="662028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028116417" name="Скругленный прямоугольник 16"/>
          <p:cNvSpPr/>
          <p:nvPr/>
        </p:nvSpPr>
        <p:spPr bwMode="auto">
          <a:xfrm>
            <a:off x="5951744" y="1366423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556597509" name="Скругленный прямоугольник 17"/>
          <p:cNvSpPr/>
          <p:nvPr/>
        </p:nvSpPr>
        <p:spPr bwMode="auto">
          <a:xfrm>
            <a:off x="5951744" y="2377094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791428473" name="Скругленный прямоугольник 18"/>
          <p:cNvSpPr/>
          <p:nvPr/>
        </p:nvSpPr>
        <p:spPr bwMode="auto">
          <a:xfrm>
            <a:off x="5951744" y="3387765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1444604" name="Скругленный прямоугольник 22"/>
          <p:cNvSpPr/>
          <p:nvPr/>
        </p:nvSpPr>
        <p:spPr bwMode="auto">
          <a:xfrm>
            <a:off x="5951744" y="4398436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995274059" name="Скругленный прямоугольник 23"/>
          <p:cNvSpPr/>
          <p:nvPr/>
        </p:nvSpPr>
        <p:spPr bwMode="auto">
          <a:xfrm>
            <a:off x="5951744" y="5409107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982283353" name="Скругленный прямоугольник 14"/>
          <p:cNvSpPr/>
          <p:nvPr/>
        </p:nvSpPr>
        <p:spPr bwMode="auto">
          <a:xfrm>
            <a:off x="346076" y="1366423"/>
            <a:ext cx="5389562" cy="4834351"/>
          </a:xfrm>
          <a:prstGeom prst="roundRect">
            <a:avLst>
              <a:gd name="adj" fmla="val 291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807790088" name="Текст 3"/>
          <p:cNvSpPr>
            <a:spLocks noGrp="1"/>
          </p:cNvSpPr>
          <p:nvPr>
            <p:ph type="body" sz="quarter" idx="14"/>
          </p:nvPr>
        </p:nvSpPr>
        <p:spPr bwMode="auto">
          <a:xfrm>
            <a:off x="623887" y="1732103"/>
            <a:ext cx="4734174" cy="413930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l">
              <a:defRPr/>
            </a:pPr>
            <a:r>
              <a:rPr dirty="0">
                <a:solidFill>
                  <a:schemeClr val="tx1"/>
                </a:solidFill>
              </a:rPr>
              <a:t>Область почти однозначно определяется шириной кадра, поэтому проверяем, не выучила ли модель просто область.</a:t>
            </a:r>
            <a:endParaRPr lang="ru-RU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dirty="0">
                <a:solidFill>
                  <a:schemeClr val="tx1"/>
                </a:solidFill>
              </a:rPr>
              <a:t>Сравниваем с правилом «позвоночник значит нарушение» на тех же снимках.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09139422" name="Текст 4"/>
          <p:cNvSpPr>
            <a:spLocks noGrp="1"/>
          </p:cNvSpPr>
          <p:nvPr>
            <p:ph type="body" sz="quarter" idx="15"/>
          </p:nvPr>
        </p:nvSpPr>
        <p:spPr bwMode="auto">
          <a:xfrm>
            <a:off x="6172730" y="1445505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Модель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внутри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областей</a:t>
            </a:r>
            <a:r>
              <a:rPr dirty="0">
                <a:solidFill>
                  <a:schemeClr val="tx1"/>
                </a:solidFill>
              </a:rPr>
              <a:t> AUC 0.85–0.93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19057720" name="Текст 5"/>
          <p:cNvSpPr>
            <a:spLocks noGrp="1"/>
          </p:cNvSpPr>
          <p:nvPr>
            <p:ph type="body" sz="quarter" idx="16"/>
          </p:nvPr>
        </p:nvSpPr>
        <p:spPr bwMode="auto">
          <a:xfrm>
            <a:off x="6172730" y="2472872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Правило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области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ровно</a:t>
            </a:r>
            <a:r>
              <a:rPr dirty="0">
                <a:solidFill>
                  <a:schemeClr val="tx1"/>
                </a:solidFill>
              </a:rPr>
              <a:t> 0.500 </a:t>
            </a:r>
            <a:r>
              <a:rPr dirty="0" err="1">
                <a:solidFill>
                  <a:schemeClr val="tx1"/>
                </a:solidFill>
              </a:rPr>
              <a:t>внутри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области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98748137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6172730" y="3485922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Общий</a:t>
            </a:r>
            <a:r>
              <a:rPr dirty="0">
                <a:solidFill>
                  <a:schemeClr val="tx1"/>
                </a:solidFill>
              </a:rPr>
              <a:t> AUC </a:t>
            </a:r>
            <a:r>
              <a:rPr dirty="0" err="1">
                <a:solidFill>
                  <a:schemeClr val="tx1"/>
                </a:solidFill>
              </a:rPr>
              <a:t>модели</a:t>
            </a:r>
            <a:r>
              <a:rPr dirty="0">
                <a:solidFill>
                  <a:schemeClr val="tx1"/>
                </a:solidFill>
              </a:rPr>
              <a:t> 0.854 </a:t>
            </a:r>
            <a:r>
              <a:rPr dirty="0" err="1">
                <a:solidFill>
                  <a:schemeClr val="tx1"/>
                </a:solidFill>
              </a:rPr>
              <a:t>против</a:t>
            </a:r>
            <a:r>
              <a:rPr dirty="0">
                <a:solidFill>
                  <a:schemeClr val="tx1"/>
                </a:solidFill>
              </a:rPr>
              <a:t> 0.529 </a:t>
            </a:r>
            <a:r>
              <a:rPr dirty="0" err="1">
                <a:solidFill>
                  <a:schemeClr val="tx1"/>
                </a:solidFill>
              </a:rPr>
              <a:t>у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правила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38244556" name="Текст 7"/>
          <p:cNvSpPr>
            <a:spLocks noGrp="1"/>
          </p:cNvSpPr>
          <p:nvPr>
            <p:ph type="body" sz="quarter" idx="18"/>
          </p:nvPr>
        </p:nvSpPr>
        <p:spPr bwMode="auto">
          <a:xfrm>
            <a:off x="6172730" y="4496593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Проверка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идёт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всему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набору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включая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обучающие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снимки</a:t>
            </a:r>
            <a:r>
              <a:rPr dirty="0">
                <a:solidFill>
                  <a:schemeClr val="tx1"/>
                </a:solidFill>
              </a:rPr>
              <a:t>, — </a:t>
            </a:r>
            <a:r>
              <a:rPr dirty="0" err="1">
                <a:solidFill>
                  <a:schemeClr val="tx1"/>
                </a:solidFill>
              </a:rPr>
              <a:t>значения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смещены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вверх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50353261" name="Текст 8"/>
          <p:cNvSpPr>
            <a:spLocks noGrp="1"/>
          </p:cNvSpPr>
          <p:nvPr>
            <p:ph type="body" sz="quarter" idx="19"/>
          </p:nvPr>
        </p:nvSpPr>
        <p:spPr bwMode="auto">
          <a:xfrm>
            <a:off x="6172730" y="5516924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Вывод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содержимое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даёт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вклад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подмены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качества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анатомией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1329142" name="Номер слайда 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633200" y="6356350"/>
            <a:ext cx="558800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10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458323641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bg1"/>
                </a:solidFill>
              </a:rPr>
              <a:t>Модель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использует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снимок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не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анатомию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7094535" name="Скругленный прямоугольник 7"/>
          <p:cNvSpPr/>
          <p:nvPr/>
        </p:nvSpPr>
        <p:spPr bwMode="auto">
          <a:xfrm>
            <a:off x="429141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14991490" name="Скругленный прямоугольник 9"/>
          <p:cNvSpPr/>
          <p:nvPr/>
        </p:nvSpPr>
        <p:spPr bwMode="auto">
          <a:xfrm>
            <a:off x="4327137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855601220" name="Скругленный прямоугольник 10"/>
          <p:cNvSpPr/>
          <p:nvPr/>
        </p:nvSpPr>
        <p:spPr bwMode="auto">
          <a:xfrm>
            <a:off x="8225133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73937282" name="Скругленный прямоугольник 1"/>
          <p:cNvSpPr/>
          <p:nvPr/>
        </p:nvSpPr>
        <p:spPr bwMode="auto">
          <a:xfrm>
            <a:off x="346075" y="324562"/>
            <a:ext cx="3981062" cy="597597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401173423" name="Скругленный прямоугольник 16"/>
          <p:cNvSpPr/>
          <p:nvPr/>
        </p:nvSpPr>
        <p:spPr bwMode="auto">
          <a:xfrm>
            <a:off x="5340262" y="1366572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11488633" name="Скругленный прямоугольник 6"/>
          <p:cNvSpPr/>
          <p:nvPr/>
        </p:nvSpPr>
        <p:spPr bwMode="auto">
          <a:xfrm>
            <a:off x="1541018" y="1366572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559805974" name="Номер слайда 5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11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3163772" name="Текст 2"/>
          <p:cNvSpPr>
            <a:spLocks noGrp="1"/>
          </p:cNvSpPr>
          <p:nvPr>
            <p:ph type="body" sz="quarter" idx="26"/>
          </p:nvPr>
        </p:nvSpPr>
        <p:spPr bwMode="auto">
          <a:xfrm>
            <a:off x="616304" y="328681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b="1" dirty="0" err="1">
                <a:solidFill>
                  <a:schemeClr val="tx1"/>
                </a:solidFill>
              </a:rPr>
              <a:t>Проблема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Полный</a:t>
            </a:r>
            <a:r>
              <a:rPr dirty="0">
                <a:solidFill>
                  <a:schemeClr val="tx1"/>
                </a:solidFill>
              </a:rPr>
              <a:t> fine-tune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двухстах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снимках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переобучается</a:t>
            </a:r>
            <a:r>
              <a:rPr dirty="0">
                <a:solidFill>
                  <a:schemeClr val="tx1"/>
                </a:solidFill>
              </a:rPr>
              <a:t>: train-</a:t>
            </a:r>
            <a:r>
              <a:rPr dirty="0" err="1">
                <a:solidFill>
                  <a:schemeClr val="tx1"/>
                </a:solidFill>
              </a:rPr>
              <a:t>метрика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уходит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единицу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качество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валидации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к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случайному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1104027" name="Текст 3"/>
          <p:cNvSpPr>
            <a:spLocks noGrp="1"/>
          </p:cNvSpPr>
          <p:nvPr>
            <p:ph type="body" sz="quarter" idx="31"/>
          </p:nvPr>
        </p:nvSpPr>
        <p:spPr bwMode="auto">
          <a:xfrm>
            <a:off x="4569890" y="326454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b="1" dirty="0" err="1">
                <a:solidFill>
                  <a:schemeClr val="tx1"/>
                </a:solidFill>
              </a:rPr>
              <a:t>Решение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Замороженный</a:t>
            </a:r>
            <a:r>
              <a:rPr dirty="0">
                <a:solidFill>
                  <a:schemeClr val="tx1"/>
                </a:solidFill>
              </a:rPr>
              <a:t> ResNet18 </a:t>
            </a:r>
            <a:r>
              <a:rPr dirty="0" err="1">
                <a:solidFill>
                  <a:schemeClr val="tx1"/>
                </a:solidFill>
              </a:rPr>
              <a:t>как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экстрактор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признаков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линейная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голова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обучаются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тысячи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параметров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вместо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миллионов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750621" name="Текст 4"/>
          <p:cNvSpPr>
            <a:spLocks noGrp="1"/>
          </p:cNvSpPr>
          <p:nvPr>
            <p:ph type="body" sz="quarter" idx="32"/>
          </p:nvPr>
        </p:nvSpPr>
        <p:spPr bwMode="auto">
          <a:xfrm>
            <a:off x="8405081" y="3277471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b="1" dirty="0" err="1">
                <a:solidFill>
                  <a:schemeClr val="tx1"/>
                </a:solidFill>
              </a:rPr>
              <a:t>Результат</a:t>
            </a:r>
            <a:endParaRPr lang="ru-RU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Устойчивые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метрики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пяти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seed'ах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отсутствие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подгонки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под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обучающую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выборку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62033788" name="Google Shape;2799;p94"/>
          <p:cNvCxnSpPr/>
          <p:nvPr/>
        </p:nvCxnSpPr>
        <p:spPr bwMode="auto">
          <a:xfrm flipV="1">
            <a:off x="3041995" y="2120995"/>
            <a:ext cx="2288595" cy="1147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7392818" name="Google Shape;2829;p94"/>
          <p:cNvGrpSpPr/>
          <p:nvPr/>
        </p:nvGrpSpPr>
        <p:grpSpPr bwMode="auto">
          <a:xfrm>
            <a:off x="1899087" y="1753233"/>
            <a:ext cx="738531" cy="687909"/>
            <a:chOff x="3385733" y="2233242"/>
            <a:chExt cx="340504" cy="319542"/>
          </a:xfrm>
        </p:grpSpPr>
        <p:sp>
          <p:nvSpPr>
            <p:cNvPr id="63" name="Google Shape;2830;p94"/>
            <p:cNvSpPr/>
            <p:nvPr/>
          </p:nvSpPr>
          <p:spPr bwMode="auto">
            <a:xfrm>
              <a:off x="3385733" y="2233242"/>
              <a:ext cx="340504" cy="319542"/>
            </a:xfrm>
            <a:custGeom>
              <a:avLst/>
              <a:gdLst/>
              <a:ahLst/>
              <a:cxnLst/>
              <a:rect l="l" t="t" r="r" b="b"/>
              <a:pathLst>
                <a:path w="10122" h="9289" extrusionOk="0">
                  <a:moveTo>
                    <a:pt x="9574" y="310"/>
                  </a:moveTo>
                  <a:cubicBezTo>
                    <a:pt x="9717" y="310"/>
                    <a:pt x="9812" y="406"/>
                    <a:pt x="9812" y="549"/>
                  </a:cubicBezTo>
                  <a:lnTo>
                    <a:pt x="9812" y="5669"/>
                  </a:lnTo>
                  <a:lnTo>
                    <a:pt x="8622" y="5669"/>
                  </a:lnTo>
                  <a:cubicBezTo>
                    <a:pt x="8550" y="5669"/>
                    <a:pt x="8479" y="5740"/>
                    <a:pt x="8479" y="5812"/>
                  </a:cubicBezTo>
                  <a:cubicBezTo>
                    <a:pt x="8479" y="5907"/>
                    <a:pt x="8550" y="5978"/>
                    <a:pt x="8622" y="5978"/>
                  </a:cubicBezTo>
                  <a:lnTo>
                    <a:pt x="9812" y="5978"/>
                  </a:lnTo>
                  <a:lnTo>
                    <a:pt x="9812" y="6455"/>
                  </a:lnTo>
                  <a:cubicBezTo>
                    <a:pt x="9812" y="6597"/>
                    <a:pt x="9717" y="6717"/>
                    <a:pt x="9574" y="6717"/>
                  </a:cubicBezTo>
                  <a:lnTo>
                    <a:pt x="549" y="6717"/>
                  </a:lnTo>
                  <a:cubicBezTo>
                    <a:pt x="406" y="6717"/>
                    <a:pt x="287" y="6597"/>
                    <a:pt x="287" y="6455"/>
                  </a:cubicBezTo>
                  <a:lnTo>
                    <a:pt x="287" y="5978"/>
                  </a:lnTo>
                  <a:lnTo>
                    <a:pt x="7979" y="5978"/>
                  </a:lnTo>
                  <a:cubicBezTo>
                    <a:pt x="8050" y="5978"/>
                    <a:pt x="8122" y="5907"/>
                    <a:pt x="8122" y="5812"/>
                  </a:cubicBezTo>
                  <a:cubicBezTo>
                    <a:pt x="8122" y="5740"/>
                    <a:pt x="8050" y="5669"/>
                    <a:pt x="7979" y="5669"/>
                  </a:cubicBezTo>
                  <a:lnTo>
                    <a:pt x="6216" y="5669"/>
                  </a:lnTo>
                  <a:lnTo>
                    <a:pt x="6216" y="310"/>
                  </a:lnTo>
                  <a:close/>
                  <a:moveTo>
                    <a:pt x="5335" y="7002"/>
                  </a:moveTo>
                  <a:lnTo>
                    <a:pt x="5335" y="7193"/>
                  </a:lnTo>
                  <a:cubicBezTo>
                    <a:pt x="5335" y="7360"/>
                    <a:pt x="5216" y="7479"/>
                    <a:pt x="5049" y="7479"/>
                  </a:cubicBezTo>
                  <a:cubicBezTo>
                    <a:pt x="4907" y="7479"/>
                    <a:pt x="4764" y="7360"/>
                    <a:pt x="4764" y="7193"/>
                  </a:cubicBezTo>
                  <a:lnTo>
                    <a:pt x="4764" y="7002"/>
                  </a:lnTo>
                  <a:close/>
                  <a:moveTo>
                    <a:pt x="6073" y="7002"/>
                  </a:moveTo>
                  <a:lnTo>
                    <a:pt x="6169" y="8241"/>
                  </a:lnTo>
                  <a:lnTo>
                    <a:pt x="3954" y="8241"/>
                  </a:lnTo>
                  <a:lnTo>
                    <a:pt x="4049" y="7002"/>
                  </a:lnTo>
                  <a:lnTo>
                    <a:pt x="4478" y="7002"/>
                  </a:lnTo>
                  <a:lnTo>
                    <a:pt x="4478" y="7193"/>
                  </a:lnTo>
                  <a:cubicBezTo>
                    <a:pt x="4478" y="7526"/>
                    <a:pt x="4740" y="7788"/>
                    <a:pt x="5049" y="7788"/>
                  </a:cubicBezTo>
                  <a:cubicBezTo>
                    <a:pt x="5383" y="7788"/>
                    <a:pt x="5645" y="7526"/>
                    <a:pt x="5645" y="7193"/>
                  </a:cubicBezTo>
                  <a:lnTo>
                    <a:pt x="5645" y="7002"/>
                  </a:lnTo>
                  <a:close/>
                  <a:moveTo>
                    <a:pt x="6859" y="8526"/>
                  </a:moveTo>
                  <a:cubicBezTo>
                    <a:pt x="6883" y="8526"/>
                    <a:pt x="6907" y="8550"/>
                    <a:pt x="6907" y="8574"/>
                  </a:cubicBezTo>
                  <a:lnTo>
                    <a:pt x="6907" y="8955"/>
                  </a:lnTo>
                  <a:cubicBezTo>
                    <a:pt x="6907" y="8979"/>
                    <a:pt x="6883" y="9003"/>
                    <a:pt x="6859" y="9003"/>
                  </a:cubicBezTo>
                  <a:lnTo>
                    <a:pt x="3263" y="9003"/>
                  </a:lnTo>
                  <a:cubicBezTo>
                    <a:pt x="3240" y="9003"/>
                    <a:pt x="3216" y="8979"/>
                    <a:pt x="3216" y="8955"/>
                  </a:cubicBezTo>
                  <a:lnTo>
                    <a:pt x="3216" y="8574"/>
                  </a:lnTo>
                  <a:cubicBezTo>
                    <a:pt x="3216" y="8550"/>
                    <a:pt x="3240" y="8526"/>
                    <a:pt x="3263" y="8526"/>
                  </a:cubicBezTo>
                  <a:close/>
                  <a:moveTo>
                    <a:pt x="549" y="1"/>
                  </a:moveTo>
                  <a:cubicBezTo>
                    <a:pt x="239" y="1"/>
                    <a:pt x="1" y="239"/>
                    <a:pt x="1" y="549"/>
                  </a:cubicBezTo>
                  <a:lnTo>
                    <a:pt x="1" y="1477"/>
                  </a:lnTo>
                  <a:cubicBezTo>
                    <a:pt x="1" y="1573"/>
                    <a:pt x="72" y="1644"/>
                    <a:pt x="144" y="1644"/>
                  </a:cubicBezTo>
                  <a:cubicBezTo>
                    <a:pt x="215" y="1644"/>
                    <a:pt x="287" y="1573"/>
                    <a:pt x="287" y="1477"/>
                  </a:cubicBezTo>
                  <a:lnTo>
                    <a:pt x="287" y="549"/>
                  </a:lnTo>
                  <a:cubicBezTo>
                    <a:pt x="287" y="406"/>
                    <a:pt x="406" y="310"/>
                    <a:pt x="549" y="310"/>
                  </a:cubicBezTo>
                  <a:lnTo>
                    <a:pt x="5907" y="310"/>
                  </a:lnTo>
                  <a:lnTo>
                    <a:pt x="5907" y="5669"/>
                  </a:lnTo>
                  <a:lnTo>
                    <a:pt x="287" y="5669"/>
                  </a:lnTo>
                  <a:lnTo>
                    <a:pt x="287" y="2144"/>
                  </a:lnTo>
                  <a:cubicBezTo>
                    <a:pt x="287" y="2049"/>
                    <a:pt x="239" y="2001"/>
                    <a:pt x="144" y="2001"/>
                  </a:cubicBezTo>
                  <a:cubicBezTo>
                    <a:pt x="72" y="2001"/>
                    <a:pt x="1" y="2049"/>
                    <a:pt x="1" y="2144"/>
                  </a:cubicBezTo>
                  <a:lnTo>
                    <a:pt x="1" y="6455"/>
                  </a:lnTo>
                  <a:cubicBezTo>
                    <a:pt x="1" y="6764"/>
                    <a:pt x="239" y="7002"/>
                    <a:pt x="549" y="7002"/>
                  </a:cubicBezTo>
                  <a:lnTo>
                    <a:pt x="3763" y="7002"/>
                  </a:lnTo>
                  <a:lnTo>
                    <a:pt x="3644" y="8241"/>
                  </a:lnTo>
                  <a:lnTo>
                    <a:pt x="3263" y="8241"/>
                  </a:lnTo>
                  <a:cubicBezTo>
                    <a:pt x="3073" y="8241"/>
                    <a:pt x="2930" y="8384"/>
                    <a:pt x="2930" y="8574"/>
                  </a:cubicBezTo>
                  <a:lnTo>
                    <a:pt x="2930" y="8955"/>
                  </a:lnTo>
                  <a:cubicBezTo>
                    <a:pt x="2930" y="9146"/>
                    <a:pt x="3073" y="9288"/>
                    <a:pt x="3263" y="9288"/>
                  </a:cubicBezTo>
                  <a:lnTo>
                    <a:pt x="6859" y="9288"/>
                  </a:lnTo>
                  <a:cubicBezTo>
                    <a:pt x="7050" y="9288"/>
                    <a:pt x="7193" y="9146"/>
                    <a:pt x="7193" y="8955"/>
                  </a:cubicBezTo>
                  <a:lnTo>
                    <a:pt x="7193" y="8574"/>
                  </a:lnTo>
                  <a:cubicBezTo>
                    <a:pt x="7193" y="8384"/>
                    <a:pt x="7050" y="8241"/>
                    <a:pt x="6859" y="8241"/>
                  </a:cubicBezTo>
                  <a:lnTo>
                    <a:pt x="6478" y="8241"/>
                  </a:lnTo>
                  <a:lnTo>
                    <a:pt x="6359" y="7002"/>
                  </a:lnTo>
                  <a:lnTo>
                    <a:pt x="9574" y="7002"/>
                  </a:lnTo>
                  <a:cubicBezTo>
                    <a:pt x="9860" y="7002"/>
                    <a:pt x="10122" y="6764"/>
                    <a:pt x="10122" y="6455"/>
                  </a:cubicBezTo>
                  <a:lnTo>
                    <a:pt x="10122" y="549"/>
                  </a:lnTo>
                  <a:cubicBezTo>
                    <a:pt x="10122" y="239"/>
                    <a:pt x="9884" y="1"/>
                    <a:pt x="9574" y="1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4" name="Google Shape;2831;p94"/>
            <p:cNvSpPr/>
            <p:nvPr/>
          </p:nvSpPr>
          <p:spPr bwMode="auto">
            <a:xfrm>
              <a:off x="3420988" y="2296022"/>
              <a:ext cx="143441" cy="113382"/>
            </a:xfrm>
            <a:custGeom>
              <a:avLst/>
              <a:gdLst/>
              <a:ahLst/>
              <a:cxnLst/>
              <a:rect l="l" t="t" r="r" b="b"/>
              <a:pathLst>
                <a:path w="4264" h="3296" extrusionOk="0">
                  <a:moveTo>
                    <a:pt x="3897" y="0"/>
                  </a:moveTo>
                  <a:cubicBezTo>
                    <a:pt x="3848" y="0"/>
                    <a:pt x="3805" y="22"/>
                    <a:pt x="3787" y="57"/>
                  </a:cubicBezTo>
                  <a:lnTo>
                    <a:pt x="2835" y="1176"/>
                  </a:lnTo>
                  <a:lnTo>
                    <a:pt x="2596" y="986"/>
                  </a:lnTo>
                  <a:cubicBezTo>
                    <a:pt x="2573" y="962"/>
                    <a:pt x="2537" y="950"/>
                    <a:pt x="2501" y="950"/>
                  </a:cubicBezTo>
                  <a:cubicBezTo>
                    <a:pt x="2465" y="950"/>
                    <a:pt x="2430" y="962"/>
                    <a:pt x="2406" y="986"/>
                  </a:cubicBezTo>
                  <a:lnTo>
                    <a:pt x="1811" y="1629"/>
                  </a:lnTo>
                  <a:lnTo>
                    <a:pt x="1096" y="1367"/>
                  </a:lnTo>
                  <a:cubicBezTo>
                    <a:pt x="1084" y="1355"/>
                    <a:pt x="1066" y="1349"/>
                    <a:pt x="1045" y="1349"/>
                  </a:cubicBezTo>
                  <a:cubicBezTo>
                    <a:pt x="1025" y="1349"/>
                    <a:pt x="1001" y="1355"/>
                    <a:pt x="977" y="1367"/>
                  </a:cubicBezTo>
                  <a:lnTo>
                    <a:pt x="286" y="1772"/>
                  </a:lnTo>
                  <a:lnTo>
                    <a:pt x="286" y="462"/>
                  </a:lnTo>
                  <a:cubicBezTo>
                    <a:pt x="286" y="391"/>
                    <a:pt x="239" y="319"/>
                    <a:pt x="144" y="319"/>
                  </a:cubicBezTo>
                  <a:cubicBezTo>
                    <a:pt x="72" y="319"/>
                    <a:pt x="1" y="391"/>
                    <a:pt x="1" y="462"/>
                  </a:cubicBezTo>
                  <a:lnTo>
                    <a:pt x="1" y="3153"/>
                  </a:lnTo>
                  <a:cubicBezTo>
                    <a:pt x="1" y="3225"/>
                    <a:pt x="72" y="3296"/>
                    <a:pt x="144" y="3296"/>
                  </a:cubicBezTo>
                  <a:lnTo>
                    <a:pt x="4121" y="3296"/>
                  </a:lnTo>
                  <a:cubicBezTo>
                    <a:pt x="4192" y="3296"/>
                    <a:pt x="4263" y="3225"/>
                    <a:pt x="4263" y="3153"/>
                  </a:cubicBezTo>
                  <a:cubicBezTo>
                    <a:pt x="4263" y="3082"/>
                    <a:pt x="4216" y="3010"/>
                    <a:pt x="4121" y="3010"/>
                  </a:cubicBezTo>
                  <a:lnTo>
                    <a:pt x="4049" y="3010"/>
                  </a:lnTo>
                  <a:lnTo>
                    <a:pt x="4049" y="2200"/>
                  </a:lnTo>
                  <a:cubicBezTo>
                    <a:pt x="4049" y="2105"/>
                    <a:pt x="3978" y="2034"/>
                    <a:pt x="3906" y="2034"/>
                  </a:cubicBezTo>
                  <a:cubicBezTo>
                    <a:pt x="3811" y="2034"/>
                    <a:pt x="3739" y="2105"/>
                    <a:pt x="3739" y="2200"/>
                  </a:cubicBezTo>
                  <a:lnTo>
                    <a:pt x="3739" y="3010"/>
                  </a:lnTo>
                  <a:lnTo>
                    <a:pt x="3382" y="3010"/>
                  </a:lnTo>
                  <a:lnTo>
                    <a:pt x="3382" y="2891"/>
                  </a:lnTo>
                  <a:cubicBezTo>
                    <a:pt x="3382" y="2820"/>
                    <a:pt x="3311" y="2748"/>
                    <a:pt x="3239" y="2748"/>
                  </a:cubicBezTo>
                  <a:cubicBezTo>
                    <a:pt x="3144" y="2748"/>
                    <a:pt x="3073" y="2796"/>
                    <a:pt x="3073" y="2891"/>
                  </a:cubicBezTo>
                  <a:lnTo>
                    <a:pt x="3073" y="3010"/>
                  </a:lnTo>
                  <a:lnTo>
                    <a:pt x="2573" y="3010"/>
                  </a:lnTo>
                  <a:lnTo>
                    <a:pt x="2573" y="2891"/>
                  </a:lnTo>
                  <a:cubicBezTo>
                    <a:pt x="2573" y="2820"/>
                    <a:pt x="2525" y="2748"/>
                    <a:pt x="2430" y="2748"/>
                  </a:cubicBezTo>
                  <a:cubicBezTo>
                    <a:pt x="2358" y="2748"/>
                    <a:pt x="2287" y="2796"/>
                    <a:pt x="2287" y="2891"/>
                  </a:cubicBezTo>
                  <a:lnTo>
                    <a:pt x="2287" y="3010"/>
                  </a:lnTo>
                  <a:lnTo>
                    <a:pt x="1787" y="3010"/>
                  </a:lnTo>
                  <a:lnTo>
                    <a:pt x="1787" y="2891"/>
                  </a:lnTo>
                  <a:cubicBezTo>
                    <a:pt x="1787" y="2820"/>
                    <a:pt x="1715" y="2748"/>
                    <a:pt x="1644" y="2748"/>
                  </a:cubicBezTo>
                  <a:cubicBezTo>
                    <a:pt x="1549" y="2748"/>
                    <a:pt x="1501" y="2796"/>
                    <a:pt x="1501" y="2891"/>
                  </a:cubicBezTo>
                  <a:lnTo>
                    <a:pt x="1501" y="3010"/>
                  </a:lnTo>
                  <a:lnTo>
                    <a:pt x="1001" y="3010"/>
                  </a:lnTo>
                  <a:lnTo>
                    <a:pt x="1001" y="2891"/>
                  </a:lnTo>
                  <a:cubicBezTo>
                    <a:pt x="1001" y="2820"/>
                    <a:pt x="929" y="2748"/>
                    <a:pt x="834" y="2748"/>
                  </a:cubicBezTo>
                  <a:cubicBezTo>
                    <a:pt x="763" y="2748"/>
                    <a:pt x="691" y="2796"/>
                    <a:pt x="691" y="2891"/>
                  </a:cubicBezTo>
                  <a:lnTo>
                    <a:pt x="691" y="3010"/>
                  </a:lnTo>
                  <a:lnTo>
                    <a:pt x="286" y="3010"/>
                  </a:lnTo>
                  <a:lnTo>
                    <a:pt x="286" y="2105"/>
                  </a:lnTo>
                  <a:lnTo>
                    <a:pt x="1048" y="1653"/>
                  </a:lnTo>
                  <a:lnTo>
                    <a:pt x="1811" y="1962"/>
                  </a:lnTo>
                  <a:cubicBezTo>
                    <a:pt x="1823" y="1969"/>
                    <a:pt x="1838" y="1972"/>
                    <a:pt x="1853" y="1972"/>
                  </a:cubicBezTo>
                  <a:cubicBezTo>
                    <a:pt x="1893" y="1972"/>
                    <a:pt x="1936" y="1950"/>
                    <a:pt x="1953" y="1915"/>
                  </a:cubicBezTo>
                  <a:lnTo>
                    <a:pt x="2525" y="1296"/>
                  </a:lnTo>
                  <a:lnTo>
                    <a:pt x="2763" y="1486"/>
                  </a:lnTo>
                  <a:cubicBezTo>
                    <a:pt x="2795" y="1518"/>
                    <a:pt x="2828" y="1531"/>
                    <a:pt x="2860" y="1531"/>
                  </a:cubicBezTo>
                  <a:cubicBezTo>
                    <a:pt x="2899" y="1531"/>
                    <a:pt x="2938" y="1512"/>
                    <a:pt x="2977" y="1486"/>
                  </a:cubicBezTo>
                  <a:lnTo>
                    <a:pt x="3739" y="557"/>
                  </a:lnTo>
                  <a:lnTo>
                    <a:pt x="3739" y="1534"/>
                  </a:lnTo>
                  <a:cubicBezTo>
                    <a:pt x="3739" y="1629"/>
                    <a:pt x="3811" y="1677"/>
                    <a:pt x="3882" y="1677"/>
                  </a:cubicBezTo>
                  <a:cubicBezTo>
                    <a:pt x="3978" y="1677"/>
                    <a:pt x="4049" y="1629"/>
                    <a:pt x="4049" y="1534"/>
                  </a:cubicBezTo>
                  <a:lnTo>
                    <a:pt x="4049" y="152"/>
                  </a:lnTo>
                  <a:cubicBezTo>
                    <a:pt x="4049" y="81"/>
                    <a:pt x="4001" y="33"/>
                    <a:pt x="3954" y="10"/>
                  </a:cubicBezTo>
                  <a:cubicBezTo>
                    <a:pt x="3935" y="3"/>
                    <a:pt x="3916" y="0"/>
                    <a:pt x="389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5" name="Google Shape;2832;p94"/>
            <p:cNvSpPr/>
            <p:nvPr/>
          </p:nvSpPr>
          <p:spPr bwMode="auto">
            <a:xfrm>
              <a:off x="3451433" y="2319276"/>
              <a:ext cx="9655" cy="13966"/>
            </a:xfrm>
            <a:custGeom>
              <a:avLst/>
              <a:gdLst/>
              <a:ahLst/>
              <a:cxnLst/>
              <a:rect l="l" t="t" r="r" b="b"/>
              <a:pathLst>
                <a:path w="287" h="406" extrusionOk="0">
                  <a:moveTo>
                    <a:pt x="143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262"/>
                  </a:lnTo>
                  <a:cubicBezTo>
                    <a:pt x="1" y="358"/>
                    <a:pt x="72" y="405"/>
                    <a:pt x="143" y="405"/>
                  </a:cubicBezTo>
                  <a:cubicBezTo>
                    <a:pt x="239" y="405"/>
                    <a:pt x="286" y="358"/>
                    <a:pt x="286" y="262"/>
                  </a:cubicBezTo>
                  <a:lnTo>
                    <a:pt x="286" y="167"/>
                  </a:lnTo>
                  <a:cubicBezTo>
                    <a:pt x="286" y="72"/>
                    <a:pt x="239" y="0"/>
                    <a:pt x="14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6" name="Google Shape;2833;p94"/>
            <p:cNvSpPr/>
            <p:nvPr/>
          </p:nvSpPr>
          <p:spPr bwMode="auto">
            <a:xfrm>
              <a:off x="3500312" y="2305344"/>
              <a:ext cx="10428" cy="13966"/>
            </a:xfrm>
            <a:custGeom>
              <a:avLst/>
              <a:gdLst/>
              <a:ahLst/>
              <a:cxnLst/>
              <a:rect l="l" t="t" r="r" b="b"/>
              <a:pathLst>
                <a:path w="310" h="406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lnTo>
                    <a:pt x="0" y="262"/>
                  </a:lnTo>
                  <a:cubicBezTo>
                    <a:pt x="0" y="334"/>
                    <a:pt x="72" y="405"/>
                    <a:pt x="143" y="405"/>
                  </a:cubicBezTo>
                  <a:cubicBezTo>
                    <a:pt x="238" y="405"/>
                    <a:pt x="310" y="334"/>
                    <a:pt x="310" y="262"/>
                  </a:cubicBezTo>
                  <a:lnTo>
                    <a:pt x="310" y="143"/>
                  </a:lnTo>
                  <a:cubicBezTo>
                    <a:pt x="310" y="72"/>
                    <a:pt x="238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7" name="Google Shape;2834;p94"/>
            <p:cNvSpPr/>
            <p:nvPr/>
          </p:nvSpPr>
          <p:spPr bwMode="auto">
            <a:xfrm>
              <a:off x="3546769" y="2275038"/>
              <a:ext cx="10462" cy="13966"/>
            </a:xfrm>
            <a:custGeom>
              <a:avLst/>
              <a:gdLst/>
              <a:ahLst/>
              <a:cxnLst/>
              <a:rect l="l" t="t" r="r" b="b"/>
              <a:pathLst>
                <a:path w="311" h="406" extrusionOk="0">
                  <a:moveTo>
                    <a:pt x="167" y="0"/>
                  </a:moveTo>
                  <a:cubicBezTo>
                    <a:pt x="72" y="0"/>
                    <a:pt x="0" y="48"/>
                    <a:pt x="0" y="143"/>
                  </a:cubicBezTo>
                  <a:lnTo>
                    <a:pt x="0" y="239"/>
                  </a:lnTo>
                  <a:cubicBezTo>
                    <a:pt x="0" y="334"/>
                    <a:pt x="72" y="405"/>
                    <a:pt x="167" y="405"/>
                  </a:cubicBezTo>
                  <a:cubicBezTo>
                    <a:pt x="239" y="405"/>
                    <a:pt x="310" y="334"/>
                    <a:pt x="310" y="239"/>
                  </a:cubicBezTo>
                  <a:lnTo>
                    <a:pt x="310" y="143"/>
                  </a:lnTo>
                  <a:cubicBezTo>
                    <a:pt x="310" y="48"/>
                    <a:pt x="239" y="0"/>
                    <a:pt x="16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8" name="Google Shape;2835;p94"/>
            <p:cNvSpPr/>
            <p:nvPr/>
          </p:nvSpPr>
          <p:spPr bwMode="auto">
            <a:xfrm>
              <a:off x="3420988" y="2260280"/>
              <a:ext cx="27282" cy="9873"/>
            </a:xfrm>
            <a:custGeom>
              <a:avLst/>
              <a:gdLst/>
              <a:ahLst/>
              <a:cxnLst/>
              <a:rect l="l" t="t" r="r" b="b"/>
              <a:pathLst>
                <a:path w="811" h="287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39"/>
                    <a:pt x="72" y="287"/>
                    <a:pt x="144" y="287"/>
                  </a:cubicBezTo>
                  <a:lnTo>
                    <a:pt x="667" y="287"/>
                  </a:lnTo>
                  <a:cubicBezTo>
                    <a:pt x="739" y="287"/>
                    <a:pt x="810" y="239"/>
                    <a:pt x="810" y="144"/>
                  </a:cubicBezTo>
                  <a:cubicBezTo>
                    <a:pt x="810" y="72"/>
                    <a:pt x="739" y="1"/>
                    <a:pt x="6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9" name="Google Shape;2836;p94"/>
            <p:cNvSpPr/>
            <p:nvPr/>
          </p:nvSpPr>
          <p:spPr bwMode="auto">
            <a:xfrm>
              <a:off x="3420988" y="2279131"/>
              <a:ext cx="47298" cy="10698"/>
            </a:xfrm>
            <a:custGeom>
              <a:avLst/>
              <a:gdLst/>
              <a:ahLst/>
              <a:cxnLst/>
              <a:rect l="l" t="t" r="r" b="b"/>
              <a:pathLst>
                <a:path w="1406" h="311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310"/>
                    <a:pt x="144" y="310"/>
                  </a:cubicBezTo>
                  <a:lnTo>
                    <a:pt x="1239" y="310"/>
                  </a:lnTo>
                  <a:cubicBezTo>
                    <a:pt x="1334" y="310"/>
                    <a:pt x="1406" y="239"/>
                    <a:pt x="1406" y="143"/>
                  </a:cubicBezTo>
                  <a:cubicBezTo>
                    <a:pt x="1406" y="72"/>
                    <a:pt x="1334" y="0"/>
                    <a:pt x="123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0" name="Google Shape;2837;p94"/>
            <p:cNvSpPr/>
            <p:nvPr/>
          </p:nvSpPr>
          <p:spPr bwMode="auto">
            <a:xfrm>
              <a:off x="3640490" y="2276689"/>
              <a:ext cx="31285" cy="54077"/>
            </a:xfrm>
            <a:custGeom>
              <a:avLst/>
              <a:gdLst/>
              <a:ahLst/>
              <a:cxnLst/>
              <a:rect l="l" t="t" r="r" b="b"/>
              <a:pathLst>
                <a:path w="930" h="1572" extrusionOk="0">
                  <a:moveTo>
                    <a:pt x="453" y="0"/>
                  </a:moveTo>
                  <a:cubicBezTo>
                    <a:pt x="382" y="0"/>
                    <a:pt x="310" y="48"/>
                    <a:pt x="310" y="143"/>
                  </a:cubicBezTo>
                  <a:lnTo>
                    <a:pt x="310" y="167"/>
                  </a:lnTo>
                  <a:cubicBezTo>
                    <a:pt x="144" y="214"/>
                    <a:pt x="1" y="357"/>
                    <a:pt x="1" y="548"/>
                  </a:cubicBezTo>
                  <a:cubicBezTo>
                    <a:pt x="1" y="762"/>
                    <a:pt x="167" y="929"/>
                    <a:pt x="382" y="929"/>
                  </a:cubicBezTo>
                  <a:lnTo>
                    <a:pt x="525" y="929"/>
                  </a:lnTo>
                  <a:cubicBezTo>
                    <a:pt x="572" y="929"/>
                    <a:pt x="620" y="976"/>
                    <a:pt x="620" y="1024"/>
                  </a:cubicBezTo>
                  <a:cubicBezTo>
                    <a:pt x="620" y="1072"/>
                    <a:pt x="572" y="1119"/>
                    <a:pt x="525" y="1119"/>
                  </a:cubicBezTo>
                  <a:lnTo>
                    <a:pt x="382" y="1119"/>
                  </a:lnTo>
                  <a:cubicBezTo>
                    <a:pt x="358" y="1119"/>
                    <a:pt x="310" y="1095"/>
                    <a:pt x="310" y="1048"/>
                  </a:cubicBezTo>
                  <a:cubicBezTo>
                    <a:pt x="293" y="994"/>
                    <a:pt x="234" y="967"/>
                    <a:pt x="176" y="967"/>
                  </a:cubicBezTo>
                  <a:cubicBezTo>
                    <a:pt x="157" y="967"/>
                    <a:pt x="138" y="970"/>
                    <a:pt x="120" y="976"/>
                  </a:cubicBezTo>
                  <a:cubicBezTo>
                    <a:pt x="48" y="1024"/>
                    <a:pt x="1" y="1095"/>
                    <a:pt x="48" y="1167"/>
                  </a:cubicBezTo>
                  <a:cubicBezTo>
                    <a:pt x="96" y="1286"/>
                    <a:pt x="191" y="1381"/>
                    <a:pt x="310" y="1405"/>
                  </a:cubicBezTo>
                  <a:cubicBezTo>
                    <a:pt x="310" y="1500"/>
                    <a:pt x="382" y="1572"/>
                    <a:pt x="453" y="1572"/>
                  </a:cubicBezTo>
                  <a:cubicBezTo>
                    <a:pt x="549" y="1572"/>
                    <a:pt x="620" y="1500"/>
                    <a:pt x="620" y="1405"/>
                  </a:cubicBezTo>
                  <a:cubicBezTo>
                    <a:pt x="787" y="1357"/>
                    <a:pt x="930" y="1215"/>
                    <a:pt x="930" y="1024"/>
                  </a:cubicBezTo>
                  <a:cubicBezTo>
                    <a:pt x="930" y="810"/>
                    <a:pt x="739" y="643"/>
                    <a:pt x="525" y="643"/>
                  </a:cubicBezTo>
                  <a:lnTo>
                    <a:pt x="382" y="643"/>
                  </a:lnTo>
                  <a:cubicBezTo>
                    <a:pt x="334" y="643"/>
                    <a:pt x="310" y="595"/>
                    <a:pt x="310" y="548"/>
                  </a:cubicBezTo>
                  <a:cubicBezTo>
                    <a:pt x="310" y="500"/>
                    <a:pt x="334" y="453"/>
                    <a:pt x="382" y="453"/>
                  </a:cubicBezTo>
                  <a:lnTo>
                    <a:pt x="525" y="453"/>
                  </a:lnTo>
                  <a:cubicBezTo>
                    <a:pt x="572" y="453"/>
                    <a:pt x="596" y="476"/>
                    <a:pt x="620" y="500"/>
                  </a:cubicBezTo>
                  <a:cubicBezTo>
                    <a:pt x="635" y="546"/>
                    <a:pt x="681" y="573"/>
                    <a:pt x="730" y="573"/>
                  </a:cubicBezTo>
                  <a:cubicBezTo>
                    <a:pt x="757" y="573"/>
                    <a:pt x="785" y="565"/>
                    <a:pt x="810" y="548"/>
                  </a:cubicBezTo>
                  <a:cubicBezTo>
                    <a:pt x="882" y="500"/>
                    <a:pt x="906" y="405"/>
                    <a:pt x="858" y="333"/>
                  </a:cubicBezTo>
                  <a:cubicBezTo>
                    <a:pt x="787" y="238"/>
                    <a:pt x="715" y="191"/>
                    <a:pt x="620" y="167"/>
                  </a:cubicBezTo>
                  <a:lnTo>
                    <a:pt x="620" y="143"/>
                  </a:lnTo>
                  <a:cubicBezTo>
                    <a:pt x="620" y="48"/>
                    <a:pt x="549" y="0"/>
                    <a:pt x="45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1" name="Google Shape;2838;p94"/>
            <p:cNvSpPr/>
            <p:nvPr/>
          </p:nvSpPr>
          <p:spPr bwMode="auto">
            <a:xfrm>
              <a:off x="3614049" y="2260280"/>
              <a:ext cx="84167" cy="86069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1239" y="287"/>
                  </a:moveTo>
                  <a:cubicBezTo>
                    <a:pt x="1763" y="287"/>
                    <a:pt x="2216" y="715"/>
                    <a:pt x="2216" y="1263"/>
                  </a:cubicBezTo>
                  <a:cubicBezTo>
                    <a:pt x="2216" y="1787"/>
                    <a:pt x="1787" y="2215"/>
                    <a:pt x="1239" y="2215"/>
                  </a:cubicBezTo>
                  <a:cubicBezTo>
                    <a:pt x="715" y="2215"/>
                    <a:pt x="287" y="1787"/>
                    <a:pt x="287" y="1263"/>
                  </a:cubicBezTo>
                  <a:cubicBezTo>
                    <a:pt x="287" y="715"/>
                    <a:pt x="715" y="287"/>
                    <a:pt x="1239" y="287"/>
                  </a:cubicBezTo>
                  <a:close/>
                  <a:moveTo>
                    <a:pt x="1239" y="1"/>
                  </a:moveTo>
                  <a:cubicBezTo>
                    <a:pt x="549" y="1"/>
                    <a:pt x="1" y="548"/>
                    <a:pt x="1" y="1239"/>
                  </a:cubicBezTo>
                  <a:cubicBezTo>
                    <a:pt x="1" y="1954"/>
                    <a:pt x="549" y="2501"/>
                    <a:pt x="1239" y="2501"/>
                  </a:cubicBezTo>
                  <a:cubicBezTo>
                    <a:pt x="1930" y="2501"/>
                    <a:pt x="2501" y="1954"/>
                    <a:pt x="2501" y="1239"/>
                  </a:cubicBezTo>
                  <a:cubicBezTo>
                    <a:pt x="2501" y="572"/>
                    <a:pt x="1930" y="1"/>
                    <a:pt x="123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2" name="Google Shape;2839;p94"/>
            <p:cNvSpPr/>
            <p:nvPr/>
          </p:nvSpPr>
          <p:spPr bwMode="auto">
            <a:xfrm>
              <a:off x="3610046" y="2358595"/>
              <a:ext cx="45717" cy="10698"/>
            </a:xfrm>
            <a:custGeom>
              <a:avLst/>
              <a:gdLst/>
              <a:ahLst/>
              <a:cxnLst/>
              <a:rect l="l" t="t" r="r" b="b"/>
              <a:pathLst>
                <a:path w="1359" h="311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1215" y="310"/>
                  </a:lnTo>
                  <a:cubicBezTo>
                    <a:pt x="1287" y="310"/>
                    <a:pt x="1358" y="239"/>
                    <a:pt x="1358" y="143"/>
                  </a:cubicBezTo>
                  <a:cubicBezTo>
                    <a:pt x="1358" y="72"/>
                    <a:pt x="1311" y="0"/>
                    <a:pt x="1215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3" name="Google Shape;2840;p94"/>
            <p:cNvSpPr/>
            <p:nvPr/>
          </p:nvSpPr>
          <p:spPr bwMode="auto">
            <a:xfrm>
              <a:off x="3671742" y="2379063"/>
              <a:ext cx="25667" cy="9873"/>
            </a:xfrm>
            <a:custGeom>
              <a:avLst/>
              <a:gdLst/>
              <a:ahLst/>
              <a:cxnLst/>
              <a:rect l="l" t="t" r="r" b="b"/>
              <a:pathLst>
                <a:path w="763" h="287" extrusionOk="0">
                  <a:moveTo>
                    <a:pt x="143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3" y="287"/>
                  </a:cubicBezTo>
                  <a:lnTo>
                    <a:pt x="596" y="287"/>
                  </a:lnTo>
                  <a:cubicBezTo>
                    <a:pt x="691" y="287"/>
                    <a:pt x="763" y="215"/>
                    <a:pt x="763" y="144"/>
                  </a:cubicBezTo>
                  <a:cubicBezTo>
                    <a:pt x="763" y="72"/>
                    <a:pt x="691" y="1"/>
                    <a:pt x="59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4" name="Google Shape;2841;p94"/>
            <p:cNvSpPr/>
            <p:nvPr/>
          </p:nvSpPr>
          <p:spPr bwMode="auto">
            <a:xfrm>
              <a:off x="3610046" y="2379063"/>
              <a:ext cx="28897" cy="9873"/>
            </a:xfrm>
            <a:custGeom>
              <a:avLst/>
              <a:gdLst/>
              <a:ahLst/>
              <a:cxnLst/>
              <a:rect l="l" t="t" r="r" b="b"/>
              <a:pathLst>
                <a:path w="859" h="287" extrusionOk="0">
                  <a:moveTo>
                    <a:pt x="144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4" y="287"/>
                  </a:cubicBezTo>
                  <a:lnTo>
                    <a:pt x="715" y="287"/>
                  </a:lnTo>
                  <a:cubicBezTo>
                    <a:pt x="787" y="287"/>
                    <a:pt x="858" y="215"/>
                    <a:pt x="858" y="144"/>
                  </a:cubicBezTo>
                  <a:cubicBezTo>
                    <a:pt x="858" y="72"/>
                    <a:pt x="811" y="1"/>
                    <a:pt x="7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5" name="Google Shape;2842;p94"/>
            <p:cNvSpPr/>
            <p:nvPr/>
          </p:nvSpPr>
          <p:spPr bwMode="auto">
            <a:xfrm>
              <a:off x="3646108" y="2379063"/>
              <a:ext cx="19275" cy="9873"/>
            </a:xfrm>
            <a:custGeom>
              <a:avLst/>
              <a:gdLst/>
              <a:ahLst/>
              <a:cxnLst/>
              <a:rect l="l" t="t" r="r" b="b"/>
              <a:pathLst>
                <a:path w="573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429" y="287"/>
                  </a:lnTo>
                  <a:cubicBezTo>
                    <a:pt x="501" y="287"/>
                    <a:pt x="572" y="215"/>
                    <a:pt x="572" y="144"/>
                  </a:cubicBezTo>
                  <a:cubicBezTo>
                    <a:pt x="572" y="72"/>
                    <a:pt x="501" y="1"/>
                    <a:pt x="42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6" name="Google Shape;2843;p94"/>
            <p:cNvSpPr/>
            <p:nvPr/>
          </p:nvSpPr>
          <p:spPr bwMode="auto">
            <a:xfrm>
              <a:off x="3610046" y="2398740"/>
              <a:ext cx="86556" cy="10664"/>
            </a:xfrm>
            <a:custGeom>
              <a:avLst/>
              <a:gdLst/>
              <a:ahLst/>
              <a:cxnLst/>
              <a:rect l="l" t="t" r="r" b="b"/>
              <a:pathLst>
                <a:path w="2573" h="310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2430" y="310"/>
                  </a:lnTo>
                  <a:cubicBezTo>
                    <a:pt x="2525" y="310"/>
                    <a:pt x="2573" y="239"/>
                    <a:pt x="2573" y="143"/>
                  </a:cubicBezTo>
                  <a:cubicBezTo>
                    <a:pt x="2573" y="72"/>
                    <a:pt x="2525" y="0"/>
                    <a:pt x="2430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842634226" name="Google Shape;2818;p94"/>
          <p:cNvGrpSpPr/>
          <p:nvPr/>
        </p:nvGrpSpPr>
        <p:grpSpPr bwMode="auto">
          <a:xfrm>
            <a:off x="5710488" y="1722647"/>
            <a:ext cx="738531" cy="731528"/>
            <a:chOff x="4078718" y="2222819"/>
            <a:chExt cx="340504" cy="339803"/>
          </a:xfrm>
        </p:grpSpPr>
        <p:sp>
          <p:nvSpPr>
            <p:cNvPr id="84" name="Google Shape;2819;p94"/>
            <p:cNvSpPr/>
            <p:nvPr/>
          </p:nvSpPr>
          <p:spPr bwMode="auto">
            <a:xfrm>
              <a:off x="4267775" y="2311674"/>
              <a:ext cx="17661" cy="13382"/>
            </a:xfrm>
            <a:custGeom>
              <a:avLst/>
              <a:gdLst/>
              <a:ahLst/>
              <a:cxnLst/>
              <a:rect l="l" t="t" r="r" b="b"/>
              <a:pathLst>
                <a:path w="525" h="389" extrusionOk="0">
                  <a:moveTo>
                    <a:pt x="348" y="1"/>
                  </a:moveTo>
                  <a:cubicBezTo>
                    <a:pt x="335" y="1"/>
                    <a:pt x="323" y="3"/>
                    <a:pt x="310" y="7"/>
                  </a:cubicBezTo>
                  <a:lnTo>
                    <a:pt x="96" y="102"/>
                  </a:lnTo>
                  <a:cubicBezTo>
                    <a:pt x="24" y="126"/>
                    <a:pt x="1" y="221"/>
                    <a:pt x="24" y="293"/>
                  </a:cubicBezTo>
                  <a:cubicBezTo>
                    <a:pt x="48" y="340"/>
                    <a:pt x="96" y="388"/>
                    <a:pt x="143" y="388"/>
                  </a:cubicBezTo>
                  <a:cubicBezTo>
                    <a:pt x="167" y="388"/>
                    <a:pt x="191" y="388"/>
                    <a:pt x="215" y="364"/>
                  </a:cubicBezTo>
                  <a:lnTo>
                    <a:pt x="405" y="293"/>
                  </a:lnTo>
                  <a:cubicBezTo>
                    <a:pt x="477" y="269"/>
                    <a:pt x="524" y="174"/>
                    <a:pt x="501" y="102"/>
                  </a:cubicBezTo>
                  <a:cubicBezTo>
                    <a:pt x="461" y="44"/>
                    <a:pt x="406" y="1"/>
                    <a:pt x="34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5" name="Google Shape;2820;p94"/>
            <p:cNvSpPr/>
            <p:nvPr/>
          </p:nvSpPr>
          <p:spPr bwMode="auto">
            <a:xfrm>
              <a:off x="4257347" y="2292719"/>
              <a:ext cx="16080" cy="15927"/>
            </a:xfrm>
            <a:custGeom>
              <a:avLst/>
              <a:gdLst/>
              <a:ahLst/>
              <a:cxnLst/>
              <a:rect l="l" t="t" r="r" b="b"/>
              <a:pathLst>
                <a:path w="478" h="463" extrusionOk="0">
                  <a:moveTo>
                    <a:pt x="298" y="1"/>
                  </a:moveTo>
                  <a:cubicBezTo>
                    <a:pt x="258" y="1"/>
                    <a:pt x="218" y="19"/>
                    <a:pt x="191" y="58"/>
                  </a:cubicBezTo>
                  <a:lnTo>
                    <a:pt x="49" y="225"/>
                  </a:lnTo>
                  <a:cubicBezTo>
                    <a:pt x="1" y="296"/>
                    <a:pt x="25" y="391"/>
                    <a:pt x="96" y="439"/>
                  </a:cubicBezTo>
                  <a:cubicBezTo>
                    <a:pt x="120" y="463"/>
                    <a:pt x="144" y="463"/>
                    <a:pt x="168" y="463"/>
                  </a:cubicBezTo>
                  <a:cubicBezTo>
                    <a:pt x="215" y="463"/>
                    <a:pt x="263" y="439"/>
                    <a:pt x="287" y="415"/>
                  </a:cubicBezTo>
                  <a:lnTo>
                    <a:pt x="430" y="225"/>
                  </a:lnTo>
                  <a:cubicBezTo>
                    <a:pt x="477" y="177"/>
                    <a:pt x="453" y="82"/>
                    <a:pt x="382" y="34"/>
                  </a:cubicBezTo>
                  <a:cubicBezTo>
                    <a:pt x="361" y="13"/>
                    <a:pt x="330" y="1"/>
                    <a:pt x="29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6" name="Google Shape;2821;p94"/>
            <p:cNvSpPr/>
            <p:nvPr/>
          </p:nvSpPr>
          <p:spPr bwMode="auto">
            <a:xfrm>
              <a:off x="4271778" y="2333208"/>
              <a:ext cx="17661" cy="11490"/>
            </a:xfrm>
            <a:custGeom>
              <a:avLst/>
              <a:gdLst/>
              <a:ahLst/>
              <a:cxnLst/>
              <a:rect l="l" t="t" r="r" b="b"/>
              <a:pathLst>
                <a:path w="525" h="334" extrusionOk="0">
                  <a:moveTo>
                    <a:pt x="191" y="0"/>
                  </a:moveTo>
                  <a:cubicBezTo>
                    <a:pt x="96" y="0"/>
                    <a:pt x="24" y="48"/>
                    <a:pt x="24" y="119"/>
                  </a:cubicBezTo>
                  <a:cubicBezTo>
                    <a:pt x="1" y="215"/>
                    <a:pt x="48" y="286"/>
                    <a:pt x="143" y="286"/>
                  </a:cubicBezTo>
                  <a:lnTo>
                    <a:pt x="358" y="334"/>
                  </a:lnTo>
                  <a:lnTo>
                    <a:pt x="382" y="334"/>
                  </a:lnTo>
                  <a:cubicBezTo>
                    <a:pt x="453" y="334"/>
                    <a:pt x="501" y="286"/>
                    <a:pt x="525" y="215"/>
                  </a:cubicBezTo>
                  <a:cubicBezTo>
                    <a:pt x="525" y="119"/>
                    <a:pt x="477" y="48"/>
                    <a:pt x="405" y="48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7" name="Google Shape;2822;p94"/>
            <p:cNvSpPr/>
            <p:nvPr/>
          </p:nvSpPr>
          <p:spPr bwMode="auto">
            <a:xfrm>
              <a:off x="4078718" y="2222819"/>
              <a:ext cx="340504" cy="339803"/>
            </a:xfrm>
            <a:custGeom>
              <a:avLst/>
              <a:gdLst/>
              <a:ahLst/>
              <a:cxnLst/>
              <a:rect l="l" t="t" r="r" b="b"/>
              <a:pathLst>
                <a:path w="10122" h="9878" extrusionOk="0">
                  <a:moveTo>
                    <a:pt x="4787" y="423"/>
                  </a:moveTo>
                  <a:lnTo>
                    <a:pt x="6168" y="994"/>
                  </a:lnTo>
                  <a:lnTo>
                    <a:pt x="5240" y="1376"/>
                  </a:lnTo>
                  <a:cubicBezTo>
                    <a:pt x="5233" y="1382"/>
                    <a:pt x="5226" y="1385"/>
                    <a:pt x="5219" y="1385"/>
                  </a:cubicBezTo>
                  <a:cubicBezTo>
                    <a:pt x="5202" y="1385"/>
                    <a:pt x="5185" y="1369"/>
                    <a:pt x="5168" y="1352"/>
                  </a:cubicBezTo>
                  <a:lnTo>
                    <a:pt x="4787" y="423"/>
                  </a:lnTo>
                  <a:close/>
                  <a:moveTo>
                    <a:pt x="8216" y="2066"/>
                  </a:moveTo>
                  <a:cubicBezTo>
                    <a:pt x="8264" y="2066"/>
                    <a:pt x="8312" y="2090"/>
                    <a:pt x="8312" y="2138"/>
                  </a:cubicBezTo>
                  <a:lnTo>
                    <a:pt x="8312" y="2566"/>
                  </a:lnTo>
                  <a:cubicBezTo>
                    <a:pt x="8312" y="2614"/>
                    <a:pt x="8264" y="2661"/>
                    <a:pt x="8216" y="2661"/>
                  </a:cubicBezTo>
                  <a:lnTo>
                    <a:pt x="7407" y="2661"/>
                  </a:lnTo>
                  <a:lnTo>
                    <a:pt x="7168" y="2066"/>
                  </a:lnTo>
                  <a:close/>
                  <a:moveTo>
                    <a:pt x="8788" y="1280"/>
                  </a:moveTo>
                  <a:cubicBezTo>
                    <a:pt x="8931" y="1280"/>
                    <a:pt x="9050" y="1399"/>
                    <a:pt x="9050" y="1542"/>
                  </a:cubicBezTo>
                  <a:lnTo>
                    <a:pt x="9050" y="3924"/>
                  </a:lnTo>
                  <a:lnTo>
                    <a:pt x="7954" y="3924"/>
                  </a:lnTo>
                  <a:lnTo>
                    <a:pt x="7550" y="2947"/>
                  </a:lnTo>
                  <a:lnTo>
                    <a:pt x="8216" y="2947"/>
                  </a:lnTo>
                  <a:cubicBezTo>
                    <a:pt x="8431" y="2947"/>
                    <a:pt x="8597" y="2781"/>
                    <a:pt x="8597" y="2566"/>
                  </a:cubicBezTo>
                  <a:lnTo>
                    <a:pt x="8597" y="2138"/>
                  </a:lnTo>
                  <a:cubicBezTo>
                    <a:pt x="8597" y="1923"/>
                    <a:pt x="8431" y="1757"/>
                    <a:pt x="8216" y="1757"/>
                  </a:cubicBezTo>
                  <a:lnTo>
                    <a:pt x="7049" y="1757"/>
                  </a:lnTo>
                  <a:lnTo>
                    <a:pt x="6835" y="1280"/>
                  </a:lnTo>
                  <a:close/>
                  <a:moveTo>
                    <a:pt x="4430" y="352"/>
                  </a:moveTo>
                  <a:lnTo>
                    <a:pt x="4906" y="1471"/>
                  </a:lnTo>
                  <a:cubicBezTo>
                    <a:pt x="4954" y="1614"/>
                    <a:pt x="5073" y="1685"/>
                    <a:pt x="5216" y="1685"/>
                  </a:cubicBezTo>
                  <a:cubicBezTo>
                    <a:pt x="5263" y="1685"/>
                    <a:pt x="5311" y="1685"/>
                    <a:pt x="5359" y="1661"/>
                  </a:cubicBezTo>
                  <a:lnTo>
                    <a:pt x="6478" y="1185"/>
                  </a:lnTo>
                  <a:lnTo>
                    <a:pt x="7621" y="3947"/>
                  </a:lnTo>
                  <a:lnTo>
                    <a:pt x="6907" y="3947"/>
                  </a:lnTo>
                  <a:cubicBezTo>
                    <a:pt x="6835" y="3947"/>
                    <a:pt x="6764" y="3995"/>
                    <a:pt x="6764" y="4090"/>
                  </a:cubicBezTo>
                  <a:cubicBezTo>
                    <a:pt x="6764" y="4162"/>
                    <a:pt x="6835" y="4233"/>
                    <a:pt x="6907" y="4233"/>
                  </a:cubicBezTo>
                  <a:lnTo>
                    <a:pt x="9574" y="4233"/>
                  </a:lnTo>
                  <a:cubicBezTo>
                    <a:pt x="9717" y="4233"/>
                    <a:pt x="9812" y="4352"/>
                    <a:pt x="9812" y="4471"/>
                  </a:cubicBezTo>
                  <a:lnTo>
                    <a:pt x="9812" y="8972"/>
                  </a:lnTo>
                  <a:cubicBezTo>
                    <a:pt x="9812" y="9330"/>
                    <a:pt x="9550" y="9591"/>
                    <a:pt x="9193" y="9591"/>
                  </a:cubicBezTo>
                  <a:lnTo>
                    <a:pt x="1596" y="9591"/>
                  </a:lnTo>
                  <a:cubicBezTo>
                    <a:pt x="1739" y="9425"/>
                    <a:pt x="1834" y="9210"/>
                    <a:pt x="1834" y="8972"/>
                  </a:cubicBezTo>
                  <a:lnTo>
                    <a:pt x="1834" y="7353"/>
                  </a:lnTo>
                  <a:cubicBezTo>
                    <a:pt x="1834" y="7281"/>
                    <a:pt x="1763" y="7210"/>
                    <a:pt x="1667" y="7210"/>
                  </a:cubicBezTo>
                  <a:cubicBezTo>
                    <a:pt x="1596" y="7210"/>
                    <a:pt x="1524" y="7281"/>
                    <a:pt x="1524" y="7353"/>
                  </a:cubicBezTo>
                  <a:lnTo>
                    <a:pt x="1524" y="8972"/>
                  </a:lnTo>
                  <a:cubicBezTo>
                    <a:pt x="1524" y="9330"/>
                    <a:pt x="1262" y="9591"/>
                    <a:pt x="905" y="9591"/>
                  </a:cubicBezTo>
                  <a:cubicBezTo>
                    <a:pt x="572" y="9591"/>
                    <a:pt x="286" y="9330"/>
                    <a:pt x="286" y="8972"/>
                  </a:cubicBezTo>
                  <a:lnTo>
                    <a:pt x="286" y="2590"/>
                  </a:lnTo>
                  <a:cubicBezTo>
                    <a:pt x="286" y="2447"/>
                    <a:pt x="405" y="2328"/>
                    <a:pt x="548" y="2328"/>
                  </a:cubicBezTo>
                  <a:lnTo>
                    <a:pt x="834" y="2328"/>
                  </a:lnTo>
                  <a:lnTo>
                    <a:pt x="1120" y="3066"/>
                  </a:lnTo>
                  <a:cubicBezTo>
                    <a:pt x="1155" y="3120"/>
                    <a:pt x="1204" y="3147"/>
                    <a:pt x="1257" y="3147"/>
                  </a:cubicBezTo>
                  <a:cubicBezTo>
                    <a:pt x="1274" y="3147"/>
                    <a:pt x="1292" y="3144"/>
                    <a:pt x="1310" y="3138"/>
                  </a:cubicBezTo>
                  <a:cubicBezTo>
                    <a:pt x="1382" y="3114"/>
                    <a:pt x="1429" y="3019"/>
                    <a:pt x="1405" y="2947"/>
                  </a:cubicBezTo>
                  <a:lnTo>
                    <a:pt x="953" y="1876"/>
                  </a:lnTo>
                  <a:cubicBezTo>
                    <a:pt x="929" y="1852"/>
                    <a:pt x="953" y="1804"/>
                    <a:pt x="977" y="1804"/>
                  </a:cubicBezTo>
                  <a:lnTo>
                    <a:pt x="4430" y="352"/>
                  </a:lnTo>
                  <a:close/>
                  <a:moveTo>
                    <a:pt x="4513" y="0"/>
                  </a:moveTo>
                  <a:cubicBezTo>
                    <a:pt x="4495" y="0"/>
                    <a:pt x="4477" y="6"/>
                    <a:pt x="4454" y="18"/>
                  </a:cubicBezTo>
                  <a:lnTo>
                    <a:pt x="858" y="1518"/>
                  </a:lnTo>
                  <a:cubicBezTo>
                    <a:pt x="691" y="1590"/>
                    <a:pt x="596" y="1804"/>
                    <a:pt x="667" y="1971"/>
                  </a:cubicBezTo>
                  <a:lnTo>
                    <a:pt x="691" y="2042"/>
                  </a:lnTo>
                  <a:lnTo>
                    <a:pt x="548" y="2042"/>
                  </a:lnTo>
                  <a:cubicBezTo>
                    <a:pt x="238" y="2042"/>
                    <a:pt x="0" y="2280"/>
                    <a:pt x="0" y="2590"/>
                  </a:cubicBezTo>
                  <a:lnTo>
                    <a:pt x="0" y="8972"/>
                  </a:lnTo>
                  <a:cubicBezTo>
                    <a:pt x="0" y="9472"/>
                    <a:pt x="405" y="9877"/>
                    <a:pt x="905" y="9877"/>
                  </a:cubicBezTo>
                  <a:lnTo>
                    <a:pt x="9193" y="9877"/>
                  </a:lnTo>
                  <a:cubicBezTo>
                    <a:pt x="9717" y="9877"/>
                    <a:pt x="10121" y="9472"/>
                    <a:pt x="10121" y="8972"/>
                  </a:cubicBezTo>
                  <a:lnTo>
                    <a:pt x="10121" y="4471"/>
                  </a:lnTo>
                  <a:cubicBezTo>
                    <a:pt x="10121" y="4162"/>
                    <a:pt x="9860" y="3924"/>
                    <a:pt x="9574" y="3924"/>
                  </a:cubicBezTo>
                  <a:lnTo>
                    <a:pt x="9336" y="3924"/>
                  </a:lnTo>
                  <a:lnTo>
                    <a:pt x="9336" y="1542"/>
                  </a:lnTo>
                  <a:cubicBezTo>
                    <a:pt x="9336" y="1233"/>
                    <a:pt x="9097" y="994"/>
                    <a:pt x="8788" y="994"/>
                  </a:cubicBezTo>
                  <a:lnTo>
                    <a:pt x="6716" y="994"/>
                  </a:lnTo>
                  <a:lnTo>
                    <a:pt x="6692" y="923"/>
                  </a:lnTo>
                  <a:cubicBezTo>
                    <a:pt x="6668" y="899"/>
                    <a:pt x="6645" y="852"/>
                    <a:pt x="6621" y="852"/>
                  </a:cubicBezTo>
                  <a:lnTo>
                    <a:pt x="4573" y="18"/>
                  </a:lnTo>
                  <a:cubicBezTo>
                    <a:pt x="4549" y="6"/>
                    <a:pt x="4531" y="0"/>
                    <a:pt x="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8" name="Google Shape;2823;p94"/>
            <p:cNvSpPr/>
            <p:nvPr/>
          </p:nvSpPr>
          <p:spPr bwMode="auto">
            <a:xfrm>
              <a:off x="4123561" y="2296744"/>
              <a:ext cx="170689" cy="161818"/>
            </a:xfrm>
            <a:custGeom>
              <a:avLst/>
              <a:gdLst/>
              <a:ahLst/>
              <a:cxnLst/>
              <a:rect l="l" t="t" r="r" b="b"/>
              <a:pathLst>
                <a:path w="5074" h="4704" extrusionOk="0">
                  <a:moveTo>
                    <a:pt x="2760" y="301"/>
                  </a:moveTo>
                  <a:cubicBezTo>
                    <a:pt x="2892" y="301"/>
                    <a:pt x="3021" y="325"/>
                    <a:pt x="3144" y="370"/>
                  </a:cubicBezTo>
                  <a:cubicBezTo>
                    <a:pt x="3430" y="489"/>
                    <a:pt x="3645" y="703"/>
                    <a:pt x="3740" y="965"/>
                  </a:cubicBezTo>
                  <a:cubicBezTo>
                    <a:pt x="3859" y="1227"/>
                    <a:pt x="3859" y="1513"/>
                    <a:pt x="3764" y="1775"/>
                  </a:cubicBezTo>
                  <a:lnTo>
                    <a:pt x="3287" y="1775"/>
                  </a:lnTo>
                  <a:cubicBezTo>
                    <a:pt x="3335" y="1679"/>
                    <a:pt x="3359" y="1560"/>
                    <a:pt x="3311" y="1441"/>
                  </a:cubicBezTo>
                  <a:cubicBezTo>
                    <a:pt x="3264" y="1346"/>
                    <a:pt x="3168" y="1275"/>
                    <a:pt x="3073" y="1227"/>
                  </a:cubicBezTo>
                  <a:cubicBezTo>
                    <a:pt x="3025" y="1203"/>
                    <a:pt x="2972" y="1191"/>
                    <a:pt x="2918" y="1191"/>
                  </a:cubicBezTo>
                  <a:cubicBezTo>
                    <a:pt x="2865" y="1191"/>
                    <a:pt x="2811" y="1203"/>
                    <a:pt x="2763" y="1227"/>
                  </a:cubicBezTo>
                  <a:lnTo>
                    <a:pt x="2621" y="1298"/>
                  </a:lnTo>
                  <a:cubicBezTo>
                    <a:pt x="2607" y="1303"/>
                    <a:pt x="2594" y="1305"/>
                    <a:pt x="2581" y="1305"/>
                  </a:cubicBezTo>
                  <a:cubicBezTo>
                    <a:pt x="2524" y="1305"/>
                    <a:pt x="2473" y="1266"/>
                    <a:pt x="2454" y="1227"/>
                  </a:cubicBezTo>
                  <a:cubicBezTo>
                    <a:pt x="2430" y="1155"/>
                    <a:pt x="2478" y="1108"/>
                    <a:pt x="2525" y="1084"/>
                  </a:cubicBezTo>
                  <a:lnTo>
                    <a:pt x="2668" y="1013"/>
                  </a:lnTo>
                  <a:cubicBezTo>
                    <a:pt x="2692" y="1001"/>
                    <a:pt x="2710" y="995"/>
                    <a:pt x="2728" y="995"/>
                  </a:cubicBezTo>
                  <a:cubicBezTo>
                    <a:pt x="2746" y="995"/>
                    <a:pt x="2763" y="1001"/>
                    <a:pt x="2787" y="1013"/>
                  </a:cubicBezTo>
                  <a:cubicBezTo>
                    <a:pt x="2815" y="1031"/>
                    <a:pt x="2842" y="1039"/>
                    <a:pt x="2868" y="1039"/>
                  </a:cubicBezTo>
                  <a:cubicBezTo>
                    <a:pt x="2910" y="1039"/>
                    <a:pt x="2948" y="1018"/>
                    <a:pt x="2978" y="989"/>
                  </a:cubicBezTo>
                  <a:cubicBezTo>
                    <a:pt x="3025" y="917"/>
                    <a:pt x="3002" y="822"/>
                    <a:pt x="2954" y="774"/>
                  </a:cubicBezTo>
                  <a:cubicBezTo>
                    <a:pt x="2892" y="728"/>
                    <a:pt x="2821" y="702"/>
                    <a:pt x="2746" y="702"/>
                  </a:cubicBezTo>
                  <a:cubicBezTo>
                    <a:pt x="2705" y="702"/>
                    <a:pt x="2663" y="710"/>
                    <a:pt x="2621" y="727"/>
                  </a:cubicBezTo>
                  <a:lnTo>
                    <a:pt x="2597" y="679"/>
                  </a:lnTo>
                  <a:cubicBezTo>
                    <a:pt x="2577" y="620"/>
                    <a:pt x="2509" y="578"/>
                    <a:pt x="2446" y="578"/>
                  </a:cubicBezTo>
                  <a:cubicBezTo>
                    <a:pt x="2432" y="578"/>
                    <a:pt x="2419" y="580"/>
                    <a:pt x="2406" y="584"/>
                  </a:cubicBezTo>
                  <a:cubicBezTo>
                    <a:pt x="2335" y="632"/>
                    <a:pt x="2311" y="703"/>
                    <a:pt x="2335" y="774"/>
                  </a:cubicBezTo>
                  <a:lnTo>
                    <a:pt x="2359" y="822"/>
                  </a:lnTo>
                  <a:cubicBezTo>
                    <a:pt x="2192" y="941"/>
                    <a:pt x="2120" y="1155"/>
                    <a:pt x="2192" y="1346"/>
                  </a:cubicBezTo>
                  <a:cubicBezTo>
                    <a:pt x="2264" y="1490"/>
                    <a:pt x="2418" y="1594"/>
                    <a:pt x="2582" y="1594"/>
                  </a:cubicBezTo>
                  <a:cubicBezTo>
                    <a:pt x="2635" y="1594"/>
                    <a:pt x="2688" y="1583"/>
                    <a:pt x="2740" y="1560"/>
                  </a:cubicBezTo>
                  <a:lnTo>
                    <a:pt x="2882" y="1489"/>
                  </a:lnTo>
                  <a:lnTo>
                    <a:pt x="2978" y="1489"/>
                  </a:lnTo>
                  <a:cubicBezTo>
                    <a:pt x="3002" y="1513"/>
                    <a:pt x="3025" y="1537"/>
                    <a:pt x="3025" y="1560"/>
                  </a:cubicBezTo>
                  <a:cubicBezTo>
                    <a:pt x="3049" y="1608"/>
                    <a:pt x="3025" y="1679"/>
                    <a:pt x="2978" y="1703"/>
                  </a:cubicBezTo>
                  <a:lnTo>
                    <a:pt x="2811" y="1775"/>
                  </a:lnTo>
                  <a:lnTo>
                    <a:pt x="2763" y="1775"/>
                  </a:lnTo>
                  <a:cubicBezTo>
                    <a:pt x="2740" y="1775"/>
                    <a:pt x="2716" y="1775"/>
                    <a:pt x="2692" y="1751"/>
                  </a:cubicBezTo>
                  <a:cubicBezTo>
                    <a:pt x="2668" y="1715"/>
                    <a:pt x="2632" y="1697"/>
                    <a:pt x="2594" y="1697"/>
                  </a:cubicBezTo>
                  <a:cubicBezTo>
                    <a:pt x="2555" y="1697"/>
                    <a:pt x="2513" y="1715"/>
                    <a:pt x="2478" y="1751"/>
                  </a:cubicBezTo>
                  <a:cubicBezTo>
                    <a:pt x="2478" y="1751"/>
                    <a:pt x="2478" y="1775"/>
                    <a:pt x="2454" y="1775"/>
                  </a:cubicBezTo>
                  <a:lnTo>
                    <a:pt x="1739" y="1775"/>
                  </a:lnTo>
                  <a:cubicBezTo>
                    <a:pt x="1620" y="1513"/>
                    <a:pt x="1620" y="1227"/>
                    <a:pt x="1739" y="965"/>
                  </a:cubicBezTo>
                  <a:cubicBezTo>
                    <a:pt x="1835" y="703"/>
                    <a:pt x="2049" y="489"/>
                    <a:pt x="2311" y="393"/>
                  </a:cubicBezTo>
                  <a:cubicBezTo>
                    <a:pt x="2462" y="331"/>
                    <a:pt x="2613" y="301"/>
                    <a:pt x="2760" y="301"/>
                  </a:cubicBezTo>
                  <a:close/>
                  <a:moveTo>
                    <a:pt x="2740" y="0"/>
                  </a:moveTo>
                  <a:cubicBezTo>
                    <a:pt x="2561" y="0"/>
                    <a:pt x="2382" y="36"/>
                    <a:pt x="2216" y="108"/>
                  </a:cubicBezTo>
                  <a:cubicBezTo>
                    <a:pt x="1858" y="251"/>
                    <a:pt x="1596" y="512"/>
                    <a:pt x="1454" y="846"/>
                  </a:cubicBezTo>
                  <a:cubicBezTo>
                    <a:pt x="1335" y="1155"/>
                    <a:pt x="1311" y="1489"/>
                    <a:pt x="1406" y="1775"/>
                  </a:cubicBezTo>
                  <a:lnTo>
                    <a:pt x="739" y="1775"/>
                  </a:lnTo>
                  <a:cubicBezTo>
                    <a:pt x="644" y="1775"/>
                    <a:pt x="572" y="1798"/>
                    <a:pt x="501" y="1822"/>
                  </a:cubicBezTo>
                  <a:lnTo>
                    <a:pt x="311" y="1394"/>
                  </a:lnTo>
                  <a:cubicBezTo>
                    <a:pt x="293" y="1342"/>
                    <a:pt x="239" y="1303"/>
                    <a:pt x="183" y="1303"/>
                  </a:cubicBezTo>
                  <a:cubicBezTo>
                    <a:pt x="162" y="1303"/>
                    <a:pt x="140" y="1309"/>
                    <a:pt x="120" y="1322"/>
                  </a:cubicBezTo>
                  <a:cubicBezTo>
                    <a:pt x="49" y="1346"/>
                    <a:pt x="1" y="1441"/>
                    <a:pt x="49" y="1513"/>
                  </a:cubicBezTo>
                  <a:lnTo>
                    <a:pt x="263" y="2037"/>
                  </a:lnTo>
                  <a:cubicBezTo>
                    <a:pt x="215" y="2132"/>
                    <a:pt x="191" y="2227"/>
                    <a:pt x="191" y="2322"/>
                  </a:cubicBezTo>
                  <a:lnTo>
                    <a:pt x="191" y="4537"/>
                  </a:lnTo>
                  <a:cubicBezTo>
                    <a:pt x="191" y="4632"/>
                    <a:pt x="263" y="4704"/>
                    <a:pt x="334" y="4704"/>
                  </a:cubicBezTo>
                  <a:cubicBezTo>
                    <a:pt x="430" y="4704"/>
                    <a:pt x="501" y="4632"/>
                    <a:pt x="501" y="4537"/>
                  </a:cubicBezTo>
                  <a:lnTo>
                    <a:pt x="501" y="2322"/>
                  </a:lnTo>
                  <a:cubicBezTo>
                    <a:pt x="501" y="2179"/>
                    <a:pt x="596" y="2084"/>
                    <a:pt x="739" y="2084"/>
                  </a:cubicBezTo>
                  <a:lnTo>
                    <a:pt x="4907" y="2084"/>
                  </a:lnTo>
                  <a:cubicBezTo>
                    <a:pt x="5002" y="2084"/>
                    <a:pt x="5073" y="2013"/>
                    <a:pt x="5073" y="1918"/>
                  </a:cubicBezTo>
                  <a:cubicBezTo>
                    <a:pt x="5073" y="1846"/>
                    <a:pt x="5002" y="1775"/>
                    <a:pt x="4907" y="1775"/>
                  </a:cubicBezTo>
                  <a:lnTo>
                    <a:pt x="4073" y="1775"/>
                  </a:lnTo>
                  <a:cubicBezTo>
                    <a:pt x="4168" y="1465"/>
                    <a:pt x="4145" y="1155"/>
                    <a:pt x="4026" y="846"/>
                  </a:cubicBezTo>
                  <a:cubicBezTo>
                    <a:pt x="3883" y="512"/>
                    <a:pt x="3597" y="251"/>
                    <a:pt x="3264" y="108"/>
                  </a:cubicBezTo>
                  <a:cubicBezTo>
                    <a:pt x="3097" y="36"/>
                    <a:pt x="2918" y="0"/>
                    <a:pt x="2740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9" name="Google Shape;2824;p94"/>
            <p:cNvSpPr/>
            <p:nvPr/>
          </p:nvSpPr>
          <p:spPr bwMode="auto">
            <a:xfrm>
              <a:off x="4130793" y="2276448"/>
              <a:ext cx="47298" cy="25662"/>
            </a:xfrm>
            <a:custGeom>
              <a:avLst/>
              <a:gdLst/>
              <a:ahLst/>
              <a:cxnLst/>
              <a:rect l="l" t="t" r="r" b="b"/>
              <a:pathLst>
                <a:path w="1406" h="746" extrusionOk="0">
                  <a:moveTo>
                    <a:pt x="1207" y="1"/>
                  </a:moveTo>
                  <a:cubicBezTo>
                    <a:pt x="1193" y="1"/>
                    <a:pt x="1180" y="3"/>
                    <a:pt x="1167" y="7"/>
                  </a:cubicBezTo>
                  <a:lnTo>
                    <a:pt x="119" y="460"/>
                  </a:lnTo>
                  <a:cubicBezTo>
                    <a:pt x="48" y="483"/>
                    <a:pt x="0" y="579"/>
                    <a:pt x="24" y="650"/>
                  </a:cubicBezTo>
                  <a:cubicBezTo>
                    <a:pt x="48" y="721"/>
                    <a:pt x="119" y="745"/>
                    <a:pt x="167" y="745"/>
                  </a:cubicBezTo>
                  <a:lnTo>
                    <a:pt x="215" y="745"/>
                  </a:lnTo>
                  <a:lnTo>
                    <a:pt x="1286" y="293"/>
                  </a:lnTo>
                  <a:cubicBezTo>
                    <a:pt x="1358" y="269"/>
                    <a:pt x="1405" y="174"/>
                    <a:pt x="1358" y="102"/>
                  </a:cubicBezTo>
                  <a:cubicBezTo>
                    <a:pt x="1338" y="44"/>
                    <a:pt x="1270" y="1"/>
                    <a:pt x="120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0" name="Google Shape;2825;p94"/>
            <p:cNvSpPr/>
            <p:nvPr/>
          </p:nvSpPr>
          <p:spPr bwMode="auto">
            <a:xfrm>
              <a:off x="4137992" y="2301423"/>
              <a:ext cx="25667" cy="16237"/>
            </a:xfrm>
            <a:custGeom>
              <a:avLst/>
              <a:gdLst/>
              <a:ahLst/>
              <a:cxnLst/>
              <a:rect l="l" t="t" r="r" b="b"/>
              <a:pathLst>
                <a:path w="763" h="472" extrusionOk="0">
                  <a:moveTo>
                    <a:pt x="599" y="0"/>
                  </a:moveTo>
                  <a:cubicBezTo>
                    <a:pt x="576" y="0"/>
                    <a:pt x="551" y="6"/>
                    <a:pt x="525" y="19"/>
                  </a:cubicBezTo>
                  <a:lnTo>
                    <a:pt x="96" y="186"/>
                  </a:lnTo>
                  <a:cubicBezTo>
                    <a:pt x="24" y="234"/>
                    <a:pt x="1" y="305"/>
                    <a:pt x="24" y="376"/>
                  </a:cubicBezTo>
                  <a:cubicBezTo>
                    <a:pt x="48" y="448"/>
                    <a:pt x="96" y="472"/>
                    <a:pt x="167" y="472"/>
                  </a:cubicBezTo>
                  <a:lnTo>
                    <a:pt x="215" y="472"/>
                  </a:lnTo>
                  <a:lnTo>
                    <a:pt x="644" y="281"/>
                  </a:lnTo>
                  <a:cubicBezTo>
                    <a:pt x="715" y="257"/>
                    <a:pt x="763" y="162"/>
                    <a:pt x="739" y="91"/>
                  </a:cubicBezTo>
                  <a:cubicBezTo>
                    <a:pt x="705" y="39"/>
                    <a:pt x="658" y="0"/>
                    <a:pt x="59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1" name="Google Shape;2826;p94"/>
            <p:cNvSpPr/>
            <p:nvPr/>
          </p:nvSpPr>
          <p:spPr bwMode="auto">
            <a:xfrm>
              <a:off x="4161237" y="2507685"/>
              <a:ext cx="35288" cy="9873"/>
            </a:xfrm>
            <a:custGeom>
              <a:avLst/>
              <a:gdLst/>
              <a:ahLst/>
              <a:cxnLst/>
              <a:rect l="l" t="t" r="r" b="b"/>
              <a:pathLst>
                <a:path w="1049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6"/>
                    <a:pt x="143" y="286"/>
                  </a:cubicBezTo>
                  <a:lnTo>
                    <a:pt x="905" y="286"/>
                  </a:lnTo>
                  <a:cubicBezTo>
                    <a:pt x="977" y="286"/>
                    <a:pt x="1048" y="215"/>
                    <a:pt x="1048" y="144"/>
                  </a:cubicBezTo>
                  <a:cubicBezTo>
                    <a:pt x="1048" y="48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2" name="Google Shape;2827;p94"/>
            <p:cNvSpPr/>
            <p:nvPr/>
          </p:nvSpPr>
          <p:spPr bwMode="auto">
            <a:xfrm>
              <a:off x="4161237" y="2525711"/>
              <a:ext cx="81745" cy="10698"/>
            </a:xfrm>
            <a:custGeom>
              <a:avLst/>
              <a:gdLst/>
              <a:ahLst/>
              <a:cxnLst/>
              <a:rect l="l" t="t" r="r" b="b"/>
              <a:pathLst>
                <a:path w="2430" h="31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86" y="310"/>
                  </a:lnTo>
                  <a:cubicBezTo>
                    <a:pt x="2358" y="310"/>
                    <a:pt x="2429" y="239"/>
                    <a:pt x="2429" y="143"/>
                  </a:cubicBezTo>
                  <a:cubicBezTo>
                    <a:pt x="2429" y="72"/>
                    <a:pt x="2358" y="1"/>
                    <a:pt x="228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1156839832" name="Google Shape;2805;p94"/>
          <p:cNvGrpSpPr/>
          <p:nvPr/>
        </p:nvGrpSpPr>
        <p:grpSpPr bwMode="auto">
          <a:xfrm>
            <a:off x="9757324" y="1749715"/>
            <a:ext cx="738604" cy="694944"/>
            <a:chOff x="4754041" y="2231625"/>
            <a:chExt cx="340538" cy="322810"/>
          </a:xfrm>
        </p:grpSpPr>
        <p:sp>
          <p:nvSpPr>
            <p:cNvPr id="98" name="Google Shape;2806;p94"/>
            <p:cNvSpPr/>
            <p:nvPr/>
          </p:nvSpPr>
          <p:spPr bwMode="auto">
            <a:xfrm>
              <a:off x="4754041" y="2231625"/>
              <a:ext cx="340538" cy="322810"/>
            </a:xfrm>
            <a:custGeom>
              <a:avLst/>
              <a:gdLst/>
              <a:ahLst/>
              <a:cxnLst/>
              <a:rect l="l" t="t" r="r" b="b"/>
              <a:pathLst>
                <a:path w="10123" h="9384" extrusionOk="0">
                  <a:moveTo>
                    <a:pt x="5073" y="8550"/>
                  </a:moveTo>
                  <a:cubicBezTo>
                    <a:pt x="5216" y="8550"/>
                    <a:pt x="5335" y="8669"/>
                    <a:pt x="5335" y="8812"/>
                  </a:cubicBezTo>
                  <a:cubicBezTo>
                    <a:pt x="5335" y="8954"/>
                    <a:pt x="5216" y="9097"/>
                    <a:pt x="5073" y="9097"/>
                  </a:cubicBezTo>
                  <a:cubicBezTo>
                    <a:pt x="4907" y="9097"/>
                    <a:pt x="4788" y="8954"/>
                    <a:pt x="4788" y="8812"/>
                  </a:cubicBezTo>
                  <a:cubicBezTo>
                    <a:pt x="4788" y="8669"/>
                    <a:pt x="4907" y="8550"/>
                    <a:pt x="5073" y="8550"/>
                  </a:cubicBezTo>
                  <a:close/>
                  <a:moveTo>
                    <a:pt x="358" y="0"/>
                  </a:moveTo>
                  <a:cubicBezTo>
                    <a:pt x="168" y="0"/>
                    <a:pt x="1" y="167"/>
                    <a:pt x="1" y="357"/>
                  </a:cubicBezTo>
                  <a:lnTo>
                    <a:pt x="1" y="953"/>
                  </a:lnTo>
                  <a:cubicBezTo>
                    <a:pt x="1" y="1143"/>
                    <a:pt x="144" y="1286"/>
                    <a:pt x="334" y="1286"/>
                  </a:cubicBezTo>
                  <a:lnTo>
                    <a:pt x="334" y="5168"/>
                  </a:lnTo>
                  <a:cubicBezTo>
                    <a:pt x="334" y="5239"/>
                    <a:pt x="406" y="5311"/>
                    <a:pt x="477" y="5311"/>
                  </a:cubicBezTo>
                  <a:cubicBezTo>
                    <a:pt x="572" y="5311"/>
                    <a:pt x="644" y="5263"/>
                    <a:pt x="644" y="5168"/>
                  </a:cubicBezTo>
                  <a:lnTo>
                    <a:pt x="644" y="1286"/>
                  </a:lnTo>
                  <a:lnTo>
                    <a:pt x="7741" y="1286"/>
                  </a:lnTo>
                  <a:cubicBezTo>
                    <a:pt x="7812" y="1286"/>
                    <a:pt x="7884" y="1239"/>
                    <a:pt x="7884" y="1143"/>
                  </a:cubicBezTo>
                  <a:cubicBezTo>
                    <a:pt x="7884" y="1072"/>
                    <a:pt x="7812" y="1000"/>
                    <a:pt x="7741" y="1000"/>
                  </a:cubicBezTo>
                  <a:lnTo>
                    <a:pt x="358" y="1000"/>
                  </a:lnTo>
                  <a:cubicBezTo>
                    <a:pt x="334" y="1000"/>
                    <a:pt x="311" y="977"/>
                    <a:pt x="311" y="953"/>
                  </a:cubicBezTo>
                  <a:lnTo>
                    <a:pt x="311" y="357"/>
                  </a:lnTo>
                  <a:cubicBezTo>
                    <a:pt x="311" y="310"/>
                    <a:pt x="334" y="286"/>
                    <a:pt x="358" y="286"/>
                  </a:cubicBezTo>
                  <a:lnTo>
                    <a:pt x="9789" y="286"/>
                  </a:lnTo>
                  <a:cubicBezTo>
                    <a:pt x="9812" y="286"/>
                    <a:pt x="9836" y="334"/>
                    <a:pt x="9836" y="357"/>
                  </a:cubicBezTo>
                  <a:lnTo>
                    <a:pt x="9836" y="953"/>
                  </a:lnTo>
                  <a:cubicBezTo>
                    <a:pt x="9836" y="977"/>
                    <a:pt x="9812" y="1000"/>
                    <a:pt x="9789" y="1000"/>
                  </a:cubicBezTo>
                  <a:lnTo>
                    <a:pt x="8407" y="1000"/>
                  </a:lnTo>
                  <a:cubicBezTo>
                    <a:pt x="8312" y="1000"/>
                    <a:pt x="8241" y="1072"/>
                    <a:pt x="8241" y="1143"/>
                  </a:cubicBezTo>
                  <a:cubicBezTo>
                    <a:pt x="8241" y="1239"/>
                    <a:pt x="8312" y="1286"/>
                    <a:pt x="8407" y="1286"/>
                  </a:cubicBezTo>
                  <a:lnTo>
                    <a:pt x="9503" y="1286"/>
                  </a:lnTo>
                  <a:lnTo>
                    <a:pt x="9503" y="7335"/>
                  </a:lnTo>
                  <a:cubicBezTo>
                    <a:pt x="9503" y="7359"/>
                    <a:pt x="9479" y="7383"/>
                    <a:pt x="9455" y="7383"/>
                  </a:cubicBezTo>
                  <a:lnTo>
                    <a:pt x="692" y="7383"/>
                  </a:lnTo>
                  <a:cubicBezTo>
                    <a:pt x="668" y="7383"/>
                    <a:pt x="644" y="7359"/>
                    <a:pt x="644" y="7335"/>
                  </a:cubicBezTo>
                  <a:lnTo>
                    <a:pt x="644" y="5835"/>
                  </a:lnTo>
                  <a:cubicBezTo>
                    <a:pt x="644" y="5740"/>
                    <a:pt x="572" y="5692"/>
                    <a:pt x="477" y="5692"/>
                  </a:cubicBezTo>
                  <a:cubicBezTo>
                    <a:pt x="406" y="5692"/>
                    <a:pt x="334" y="5740"/>
                    <a:pt x="334" y="5835"/>
                  </a:cubicBezTo>
                  <a:lnTo>
                    <a:pt x="334" y="7335"/>
                  </a:lnTo>
                  <a:cubicBezTo>
                    <a:pt x="334" y="7526"/>
                    <a:pt x="501" y="7668"/>
                    <a:pt x="692" y="7668"/>
                  </a:cubicBezTo>
                  <a:lnTo>
                    <a:pt x="4907" y="7668"/>
                  </a:lnTo>
                  <a:lnTo>
                    <a:pt x="4907" y="8264"/>
                  </a:lnTo>
                  <a:cubicBezTo>
                    <a:pt x="4669" y="8335"/>
                    <a:pt x="4502" y="8550"/>
                    <a:pt x="4502" y="8812"/>
                  </a:cubicBezTo>
                  <a:cubicBezTo>
                    <a:pt x="4502" y="9121"/>
                    <a:pt x="4740" y="9383"/>
                    <a:pt x="5073" y="9383"/>
                  </a:cubicBezTo>
                  <a:cubicBezTo>
                    <a:pt x="5383" y="9383"/>
                    <a:pt x="5621" y="9121"/>
                    <a:pt x="5621" y="8812"/>
                  </a:cubicBezTo>
                  <a:cubicBezTo>
                    <a:pt x="5621" y="8550"/>
                    <a:pt x="5454" y="8335"/>
                    <a:pt x="5216" y="8264"/>
                  </a:cubicBezTo>
                  <a:lnTo>
                    <a:pt x="5216" y="7668"/>
                  </a:lnTo>
                  <a:lnTo>
                    <a:pt x="9431" y="7668"/>
                  </a:lnTo>
                  <a:cubicBezTo>
                    <a:pt x="9622" y="7668"/>
                    <a:pt x="9789" y="7526"/>
                    <a:pt x="9789" y="7335"/>
                  </a:cubicBezTo>
                  <a:lnTo>
                    <a:pt x="9789" y="1286"/>
                  </a:lnTo>
                  <a:cubicBezTo>
                    <a:pt x="9979" y="1286"/>
                    <a:pt x="10122" y="1143"/>
                    <a:pt x="10122" y="953"/>
                  </a:cubicBezTo>
                  <a:lnTo>
                    <a:pt x="10122" y="357"/>
                  </a:lnTo>
                  <a:cubicBezTo>
                    <a:pt x="10122" y="167"/>
                    <a:pt x="9979" y="0"/>
                    <a:pt x="9789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9" name="Google Shape;2807;p94"/>
            <p:cNvSpPr/>
            <p:nvPr/>
          </p:nvSpPr>
          <p:spPr bwMode="auto">
            <a:xfrm>
              <a:off x="5011219" y="2437234"/>
              <a:ext cx="45683" cy="9873"/>
            </a:xfrm>
            <a:custGeom>
              <a:avLst/>
              <a:gdLst/>
              <a:ahLst/>
              <a:cxnLst/>
              <a:rect l="l" t="t" r="r" b="b"/>
              <a:pathLst>
                <a:path w="1358" h="287" extrusionOk="0">
                  <a:moveTo>
                    <a:pt x="167" y="1"/>
                  </a:moveTo>
                  <a:cubicBezTo>
                    <a:pt x="72" y="1"/>
                    <a:pt x="0" y="72"/>
                    <a:pt x="0" y="144"/>
                  </a:cubicBezTo>
                  <a:cubicBezTo>
                    <a:pt x="0" y="239"/>
                    <a:pt x="72" y="286"/>
                    <a:pt x="167" y="286"/>
                  </a:cubicBezTo>
                  <a:lnTo>
                    <a:pt x="1191" y="286"/>
                  </a:lnTo>
                  <a:cubicBezTo>
                    <a:pt x="1286" y="286"/>
                    <a:pt x="1358" y="239"/>
                    <a:pt x="1358" y="144"/>
                  </a:cubicBezTo>
                  <a:cubicBezTo>
                    <a:pt x="1334" y="72"/>
                    <a:pt x="1286" y="1"/>
                    <a:pt x="119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0" name="Google Shape;2808;p94"/>
            <p:cNvSpPr/>
            <p:nvPr/>
          </p:nvSpPr>
          <p:spPr bwMode="auto">
            <a:xfrm>
              <a:off x="4976772" y="2455259"/>
              <a:ext cx="80130" cy="10698"/>
            </a:xfrm>
            <a:custGeom>
              <a:avLst/>
              <a:gdLst/>
              <a:ahLst/>
              <a:cxnLst/>
              <a:rect l="l" t="t" r="r" b="b"/>
              <a:pathLst>
                <a:path w="2382" h="31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15" y="310"/>
                  </a:lnTo>
                  <a:cubicBezTo>
                    <a:pt x="2310" y="310"/>
                    <a:pt x="2382" y="239"/>
                    <a:pt x="2382" y="143"/>
                  </a:cubicBezTo>
                  <a:cubicBezTo>
                    <a:pt x="2382" y="72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1" name="Google Shape;2809;p94"/>
            <p:cNvSpPr/>
            <p:nvPr/>
          </p:nvSpPr>
          <p:spPr bwMode="auto">
            <a:xfrm>
              <a:off x="4976772" y="2302902"/>
              <a:ext cx="16854" cy="10664"/>
            </a:xfrm>
            <a:custGeom>
              <a:avLst/>
              <a:gdLst/>
              <a:ahLst/>
              <a:cxnLst/>
              <a:rect l="l" t="t" r="r" b="b"/>
              <a:pathLst>
                <a:path w="501" h="310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38"/>
                    <a:pt x="72" y="310"/>
                    <a:pt x="143" y="310"/>
                  </a:cubicBezTo>
                  <a:lnTo>
                    <a:pt x="334" y="310"/>
                  </a:lnTo>
                  <a:cubicBezTo>
                    <a:pt x="429" y="310"/>
                    <a:pt x="500" y="238"/>
                    <a:pt x="500" y="143"/>
                  </a:cubicBezTo>
                  <a:cubicBezTo>
                    <a:pt x="500" y="72"/>
                    <a:pt x="429" y="0"/>
                    <a:pt x="334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2" name="Google Shape;2810;p94"/>
            <p:cNvSpPr/>
            <p:nvPr/>
          </p:nvSpPr>
          <p:spPr bwMode="auto">
            <a:xfrm>
              <a:off x="5001598" y="2302902"/>
              <a:ext cx="55304" cy="10664"/>
            </a:xfrm>
            <a:custGeom>
              <a:avLst/>
              <a:gdLst/>
              <a:ahLst/>
              <a:cxnLst/>
              <a:rect l="l" t="t" r="r" b="b"/>
              <a:pathLst>
                <a:path w="1644" h="310" extrusionOk="0">
                  <a:moveTo>
                    <a:pt x="143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8"/>
                    <a:pt x="72" y="310"/>
                    <a:pt x="143" y="310"/>
                  </a:cubicBezTo>
                  <a:lnTo>
                    <a:pt x="1477" y="310"/>
                  </a:lnTo>
                  <a:cubicBezTo>
                    <a:pt x="1572" y="310"/>
                    <a:pt x="1644" y="238"/>
                    <a:pt x="1644" y="143"/>
                  </a:cubicBezTo>
                  <a:cubicBezTo>
                    <a:pt x="1644" y="72"/>
                    <a:pt x="1572" y="0"/>
                    <a:pt x="147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3" name="Google Shape;2811;p94"/>
            <p:cNvSpPr/>
            <p:nvPr/>
          </p:nvSpPr>
          <p:spPr bwMode="auto">
            <a:xfrm>
              <a:off x="4976772" y="2321719"/>
              <a:ext cx="80130" cy="9873"/>
            </a:xfrm>
            <a:custGeom>
              <a:avLst/>
              <a:gdLst/>
              <a:ahLst/>
              <a:cxnLst/>
              <a:rect l="l" t="t" r="r" b="b"/>
              <a:pathLst>
                <a:path w="2382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2215" y="287"/>
                  </a:lnTo>
                  <a:cubicBezTo>
                    <a:pt x="2310" y="287"/>
                    <a:pt x="2382" y="215"/>
                    <a:pt x="2382" y="144"/>
                  </a:cubicBezTo>
                  <a:cubicBezTo>
                    <a:pt x="2382" y="48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4" name="Google Shape;2812;p94"/>
            <p:cNvSpPr/>
            <p:nvPr/>
          </p:nvSpPr>
          <p:spPr bwMode="auto">
            <a:xfrm>
              <a:off x="4976772" y="2352025"/>
              <a:ext cx="80130" cy="65601"/>
            </a:xfrm>
            <a:custGeom>
              <a:avLst/>
              <a:gdLst/>
              <a:ahLst/>
              <a:cxnLst/>
              <a:rect l="l" t="t" r="r" b="b"/>
              <a:pathLst>
                <a:path w="2382" h="1907" extrusionOk="0">
                  <a:moveTo>
                    <a:pt x="143" y="1"/>
                  </a:moveTo>
                  <a:cubicBezTo>
                    <a:pt x="48" y="1"/>
                    <a:pt x="0" y="49"/>
                    <a:pt x="0" y="144"/>
                  </a:cubicBezTo>
                  <a:lnTo>
                    <a:pt x="0" y="1763"/>
                  </a:lnTo>
                  <a:cubicBezTo>
                    <a:pt x="0" y="1835"/>
                    <a:pt x="72" y="1906"/>
                    <a:pt x="143" y="1906"/>
                  </a:cubicBezTo>
                  <a:lnTo>
                    <a:pt x="2215" y="1906"/>
                  </a:lnTo>
                  <a:cubicBezTo>
                    <a:pt x="2310" y="1906"/>
                    <a:pt x="2382" y="1835"/>
                    <a:pt x="2382" y="1763"/>
                  </a:cubicBezTo>
                  <a:cubicBezTo>
                    <a:pt x="2382" y="1668"/>
                    <a:pt x="2310" y="1597"/>
                    <a:pt x="2215" y="1597"/>
                  </a:cubicBezTo>
                  <a:lnTo>
                    <a:pt x="1858" y="1597"/>
                  </a:lnTo>
                  <a:lnTo>
                    <a:pt x="1858" y="311"/>
                  </a:lnTo>
                  <a:cubicBezTo>
                    <a:pt x="1858" y="239"/>
                    <a:pt x="1786" y="168"/>
                    <a:pt x="1715" y="168"/>
                  </a:cubicBezTo>
                  <a:cubicBezTo>
                    <a:pt x="1644" y="168"/>
                    <a:pt x="1572" y="239"/>
                    <a:pt x="1572" y="311"/>
                  </a:cubicBezTo>
                  <a:lnTo>
                    <a:pt x="1572" y="1597"/>
                  </a:lnTo>
                  <a:lnTo>
                    <a:pt x="1334" y="1597"/>
                  </a:lnTo>
                  <a:lnTo>
                    <a:pt x="1334" y="1120"/>
                  </a:lnTo>
                  <a:cubicBezTo>
                    <a:pt x="1334" y="1049"/>
                    <a:pt x="1263" y="977"/>
                    <a:pt x="1191" y="977"/>
                  </a:cubicBezTo>
                  <a:cubicBezTo>
                    <a:pt x="1096" y="977"/>
                    <a:pt x="1024" y="1049"/>
                    <a:pt x="1024" y="1120"/>
                  </a:cubicBezTo>
                  <a:lnTo>
                    <a:pt x="1024" y="1597"/>
                  </a:lnTo>
                  <a:lnTo>
                    <a:pt x="786" y="1597"/>
                  </a:lnTo>
                  <a:lnTo>
                    <a:pt x="786" y="763"/>
                  </a:lnTo>
                  <a:cubicBezTo>
                    <a:pt x="786" y="668"/>
                    <a:pt x="739" y="596"/>
                    <a:pt x="643" y="596"/>
                  </a:cubicBezTo>
                  <a:cubicBezTo>
                    <a:pt x="572" y="596"/>
                    <a:pt x="500" y="668"/>
                    <a:pt x="500" y="763"/>
                  </a:cubicBezTo>
                  <a:lnTo>
                    <a:pt x="500" y="1597"/>
                  </a:lnTo>
                  <a:lnTo>
                    <a:pt x="286" y="1597"/>
                  </a:lnTo>
                  <a:lnTo>
                    <a:pt x="286" y="144"/>
                  </a:lnTo>
                  <a:cubicBezTo>
                    <a:pt x="286" y="72"/>
                    <a:pt x="215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5" name="Google Shape;2813;p94"/>
            <p:cNvSpPr/>
            <p:nvPr/>
          </p:nvSpPr>
          <p:spPr bwMode="auto">
            <a:xfrm>
              <a:off x="4789296" y="2294680"/>
              <a:ext cx="168266" cy="172068"/>
            </a:xfrm>
            <a:custGeom>
              <a:avLst/>
              <a:gdLst/>
              <a:ahLst/>
              <a:cxnLst/>
              <a:rect l="l" t="t" r="r" b="b"/>
              <a:pathLst>
                <a:path w="5002" h="5002" extrusionOk="0">
                  <a:moveTo>
                    <a:pt x="2501" y="1215"/>
                  </a:moveTo>
                  <a:cubicBezTo>
                    <a:pt x="3216" y="1215"/>
                    <a:pt x="3811" y="1787"/>
                    <a:pt x="3811" y="2501"/>
                  </a:cubicBezTo>
                  <a:cubicBezTo>
                    <a:pt x="3811" y="3240"/>
                    <a:pt x="3216" y="3811"/>
                    <a:pt x="2501" y="3811"/>
                  </a:cubicBezTo>
                  <a:cubicBezTo>
                    <a:pt x="1787" y="3811"/>
                    <a:pt x="1215" y="3216"/>
                    <a:pt x="1215" y="2501"/>
                  </a:cubicBezTo>
                  <a:cubicBezTo>
                    <a:pt x="1215" y="1787"/>
                    <a:pt x="1787" y="1215"/>
                    <a:pt x="2501" y="1215"/>
                  </a:cubicBezTo>
                  <a:close/>
                  <a:moveTo>
                    <a:pt x="4692" y="2668"/>
                  </a:moveTo>
                  <a:cubicBezTo>
                    <a:pt x="4668" y="3121"/>
                    <a:pt x="4502" y="3549"/>
                    <a:pt x="4216" y="3883"/>
                  </a:cubicBezTo>
                  <a:lnTo>
                    <a:pt x="3787" y="3454"/>
                  </a:lnTo>
                  <a:cubicBezTo>
                    <a:pt x="3954" y="3216"/>
                    <a:pt x="4073" y="2954"/>
                    <a:pt x="4097" y="2668"/>
                  </a:cubicBezTo>
                  <a:close/>
                  <a:moveTo>
                    <a:pt x="2358" y="311"/>
                  </a:moveTo>
                  <a:lnTo>
                    <a:pt x="2358" y="930"/>
                  </a:lnTo>
                  <a:cubicBezTo>
                    <a:pt x="1549" y="1001"/>
                    <a:pt x="906" y="1692"/>
                    <a:pt x="906" y="2501"/>
                  </a:cubicBezTo>
                  <a:cubicBezTo>
                    <a:pt x="906" y="3383"/>
                    <a:pt x="1620" y="4097"/>
                    <a:pt x="2501" y="4097"/>
                  </a:cubicBezTo>
                  <a:cubicBezTo>
                    <a:pt x="2930" y="4097"/>
                    <a:pt x="3311" y="3954"/>
                    <a:pt x="3597" y="3668"/>
                  </a:cubicBezTo>
                  <a:cubicBezTo>
                    <a:pt x="3740" y="3811"/>
                    <a:pt x="3883" y="3954"/>
                    <a:pt x="4025" y="4097"/>
                  </a:cubicBezTo>
                  <a:cubicBezTo>
                    <a:pt x="3644" y="4478"/>
                    <a:pt x="3097" y="4716"/>
                    <a:pt x="2501" y="4716"/>
                  </a:cubicBezTo>
                  <a:cubicBezTo>
                    <a:pt x="1287" y="4716"/>
                    <a:pt x="310" y="3716"/>
                    <a:pt x="310" y="2501"/>
                  </a:cubicBezTo>
                  <a:cubicBezTo>
                    <a:pt x="310" y="1335"/>
                    <a:pt x="1215" y="382"/>
                    <a:pt x="2358" y="311"/>
                  </a:cubicBezTo>
                  <a:close/>
                  <a:moveTo>
                    <a:pt x="2501" y="1"/>
                  </a:moveTo>
                  <a:cubicBezTo>
                    <a:pt x="1120" y="1"/>
                    <a:pt x="1" y="1144"/>
                    <a:pt x="1" y="2501"/>
                  </a:cubicBezTo>
                  <a:cubicBezTo>
                    <a:pt x="1" y="3883"/>
                    <a:pt x="1120" y="5002"/>
                    <a:pt x="2501" y="5002"/>
                  </a:cubicBezTo>
                  <a:cubicBezTo>
                    <a:pt x="3883" y="5002"/>
                    <a:pt x="5002" y="3883"/>
                    <a:pt x="5002" y="2501"/>
                  </a:cubicBezTo>
                  <a:cubicBezTo>
                    <a:pt x="5002" y="1978"/>
                    <a:pt x="4835" y="1477"/>
                    <a:pt x="4526" y="1049"/>
                  </a:cubicBezTo>
                  <a:cubicBezTo>
                    <a:pt x="4499" y="1009"/>
                    <a:pt x="4459" y="992"/>
                    <a:pt x="4415" y="992"/>
                  </a:cubicBezTo>
                  <a:cubicBezTo>
                    <a:pt x="4380" y="992"/>
                    <a:pt x="4343" y="1004"/>
                    <a:pt x="4311" y="1025"/>
                  </a:cubicBezTo>
                  <a:cubicBezTo>
                    <a:pt x="4264" y="1073"/>
                    <a:pt x="4240" y="1144"/>
                    <a:pt x="4287" y="1215"/>
                  </a:cubicBezTo>
                  <a:cubicBezTo>
                    <a:pt x="4526" y="1549"/>
                    <a:pt x="4668" y="1954"/>
                    <a:pt x="4692" y="2359"/>
                  </a:cubicBezTo>
                  <a:lnTo>
                    <a:pt x="4097" y="2359"/>
                  </a:lnTo>
                  <a:cubicBezTo>
                    <a:pt x="4025" y="1597"/>
                    <a:pt x="3406" y="1001"/>
                    <a:pt x="2644" y="930"/>
                  </a:cubicBezTo>
                  <a:lnTo>
                    <a:pt x="2644" y="311"/>
                  </a:lnTo>
                  <a:cubicBezTo>
                    <a:pt x="3097" y="334"/>
                    <a:pt x="3501" y="501"/>
                    <a:pt x="3859" y="787"/>
                  </a:cubicBezTo>
                  <a:cubicBezTo>
                    <a:pt x="3886" y="805"/>
                    <a:pt x="3917" y="813"/>
                    <a:pt x="3947" y="813"/>
                  </a:cubicBezTo>
                  <a:cubicBezTo>
                    <a:pt x="3996" y="813"/>
                    <a:pt x="4044" y="792"/>
                    <a:pt x="4073" y="763"/>
                  </a:cubicBezTo>
                  <a:cubicBezTo>
                    <a:pt x="4121" y="692"/>
                    <a:pt x="4121" y="596"/>
                    <a:pt x="4049" y="549"/>
                  </a:cubicBezTo>
                  <a:cubicBezTo>
                    <a:pt x="3597" y="191"/>
                    <a:pt x="3073" y="1"/>
                    <a:pt x="250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6" name="Google Shape;2814;p94"/>
            <p:cNvSpPr/>
            <p:nvPr/>
          </p:nvSpPr>
          <p:spPr bwMode="auto">
            <a:xfrm>
              <a:off x="4794107" y="2453402"/>
              <a:ext cx="24086" cy="17475"/>
            </a:xfrm>
            <a:custGeom>
              <a:avLst/>
              <a:gdLst/>
              <a:ahLst/>
              <a:cxnLst/>
              <a:rect l="l" t="t" r="r" b="b"/>
              <a:pathLst>
                <a:path w="716" h="508" extrusionOk="0">
                  <a:moveTo>
                    <a:pt x="167" y="1"/>
                  </a:moveTo>
                  <a:cubicBezTo>
                    <a:pt x="132" y="1"/>
                    <a:pt x="96" y="19"/>
                    <a:pt x="72" y="55"/>
                  </a:cubicBezTo>
                  <a:cubicBezTo>
                    <a:pt x="1" y="102"/>
                    <a:pt x="1" y="197"/>
                    <a:pt x="72" y="245"/>
                  </a:cubicBezTo>
                  <a:lnTo>
                    <a:pt x="263" y="459"/>
                  </a:lnTo>
                  <a:cubicBezTo>
                    <a:pt x="286" y="483"/>
                    <a:pt x="334" y="507"/>
                    <a:pt x="358" y="507"/>
                  </a:cubicBezTo>
                  <a:cubicBezTo>
                    <a:pt x="405" y="507"/>
                    <a:pt x="429" y="483"/>
                    <a:pt x="477" y="459"/>
                  </a:cubicBezTo>
                  <a:lnTo>
                    <a:pt x="667" y="245"/>
                  </a:lnTo>
                  <a:cubicBezTo>
                    <a:pt x="715" y="197"/>
                    <a:pt x="715" y="102"/>
                    <a:pt x="667" y="55"/>
                  </a:cubicBezTo>
                  <a:cubicBezTo>
                    <a:pt x="632" y="19"/>
                    <a:pt x="590" y="1"/>
                    <a:pt x="551" y="1"/>
                  </a:cubicBezTo>
                  <a:cubicBezTo>
                    <a:pt x="513" y="1"/>
                    <a:pt x="477" y="19"/>
                    <a:pt x="453" y="55"/>
                  </a:cubicBezTo>
                  <a:lnTo>
                    <a:pt x="358" y="150"/>
                  </a:lnTo>
                  <a:lnTo>
                    <a:pt x="263" y="55"/>
                  </a:lnTo>
                  <a:cubicBezTo>
                    <a:pt x="239" y="19"/>
                    <a:pt x="203" y="1"/>
                    <a:pt x="1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7" name="Google Shape;2815;p94"/>
            <p:cNvSpPr/>
            <p:nvPr/>
          </p:nvSpPr>
          <p:spPr bwMode="auto">
            <a:xfrm>
              <a:off x="4883051" y="2382744"/>
              <a:ext cx="24052" cy="16856"/>
            </a:xfrm>
            <a:custGeom>
              <a:avLst/>
              <a:gdLst/>
              <a:ahLst/>
              <a:cxnLst/>
              <a:rect l="l" t="t" r="r" b="b"/>
              <a:pathLst>
                <a:path w="715" h="490" extrusionOk="0">
                  <a:moveTo>
                    <a:pt x="164" y="1"/>
                  </a:moveTo>
                  <a:cubicBezTo>
                    <a:pt x="125" y="1"/>
                    <a:pt x="83" y="13"/>
                    <a:pt x="48" y="37"/>
                  </a:cubicBezTo>
                  <a:cubicBezTo>
                    <a:pt x="0" y="84"/>
                    <a:pt x="0" y="180"/>
                    <a:pt x="48" y="251"/>
                  </a:cubicBezTo>
                  <a:lnTo>
                    <a:pt x="238" y="442"/>
                  </a:lnTo>
                  <a:cubicBezTo>
                    <a:pt x="286" y="465"/>
                    <a:pt x="310" y="489"/>
                    <a:pt x="357" y="489"/>
                  </a:cubicBezTo>
                  <a:cubicBezTo>
                    <a:pt x="381" y="489"/>
                    <a:pt x="429" y="465"/>
                    <a:pt x="453" y="442"/>
                  </a:cubicBezTo>
                  <a:lnTo>
                    <a:pt x="667" y="251"/>
                  </a:lnTo>
                  <a:cubicBezTo>
                    <a:pt x="714" y="180"/>
                    <a:pt x="714" y="84"/>
                    <a:pt x="667" y="37"/>
                  </a:cubicBezTo>
                  <a:cubicBezTo>
                    <a:pt x="631" y="13"/>
                    <a:pt x="589" y="1"/>
                    <a:pt x="551" y="1"/>
                  </a:cubicBezTo>
                  <a:cubicBezTo>
                    <a:pt x="512" y="1"/>
                    <a:pt x="476" y="13"/>
                    <a:pt x="453" y="37"/>
                  </a:cubicBezTo>
                  <a:lnTo>
                    <a:pt x="357" y="132"/>
                  </a:lnTo>
                  <a:lnTo>
                    <a:pt x="262" y="37"/>
                  </a:lnTo>
                  <a:cubicBezTo>
                    <a:pt x="238" y="13"/>
                    <a:pt x="202" y="1"/>
                    <a:pt x="164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8" name="Google Shape;2816;p94"/>
            <p:cNvSpPr/>
            <p:nvPr/>
          </p:nvSpPr>
          <p:spPr bwMode="auto">
            <a:xfrm>
              <a:off x="4935899" y="2304106"/>
              <a:ext cx="24086" cy="16856"/>
            </a:xfrm>
            <a:custGeom>
              <a:avLst/>
              <a:gdLst/>
              <a:ahLst/>
              <a:cxnLst/>
              <a:rect l="l" t="t" r="r" b="b"/>
              <a:pathLst>
                <a:path w="716" h="490" extrusionOk="0">
                  <a:moveTo>
                    <a:pt x="168" y="1"/>
                  </a:moveTo>
                  <a:cubicBezTo>
                    <a:pt x="132" y="1"/>
                    <a:pt x="96" y="13"/>
                    <a:pt x="72" y="37"/>
                  </a:cubicBezTo>
                  <a:cubicBezTo>
                    <a:pt x="1" y="84"/>
                    <a:pt x="1" y="179"/>
                    <a:pt x="72" y="251"/>
                  </a:cubicBezTo>
                  <a:lnTo>
                    <a:pt x="263" y="441"/>
                  </a:lnTo>
                  <a:cubicBezTo>
                    <a:pt x="287" y="465"/>
                    <a:pt x="310" y="489"/>
                    <a:pt x="358" y="489"/>
                  </a:cubicBezTo>
                  <a:cubicBezTo>
                    <a:pt x="406" y="489"/>
                    <a:pt x="429" y="465"/>
                    <a:pt x="453" y="441"/>
                  </a:cubicBezTo>
                  <a:lnTo>
                    <a:pt x="668" y="251"/>
                  </a:lnTo>
                  <a:cubicBezTo>
                    <a:pt x="715" y="179"/>
                    <a:pt x="715" y="84"/>
                    <a:pt x="668" y="37"/>
                  </a:cubicBezTo>
                  <a:cubicBezTo>
                    <a:pt x="632" y="13"/>
                    <a:pt x="590" y="1"/>
                    <a:pt x="552" y="1"/>
                  </a:cubicBezTo>
                  <a:cubicBezTo>
                    <a:pt x="513" y="1"/>
                    <a:pt x="477" y="13"/>
                    <a:pt x="453" y="37"/>
                  </a:cubicBezTo>
                  <a:lnTo>
                    <a:pt x="358" y="132"/>
                  </a:lnTo>
                  <a:lnTo>
                    <a:pt x="263" y="37"/>
                  </a:lnTo>
                  <a:cubicBezTo>
                    <a:pt x="239" y="13"/>
                    <a:pt x="203" y="1"/>
                    <a:pt x="16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1398008352" name="Скругленный прямоугольник 17"/>
          <p:cNvSpPr/>
          <p:nvPr/>
        </p:nvSpPr>
        <p:spPr bwMode="auto">
          <a:xfrm>
            <a:off x="9337010" y="1396603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80595890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Почему модель простая</a:t>
            </a:r>
            <a:endParaRPr lang="ru-RU"/>
          </a:p>
        </p:txBody>
      </p:sp>
      <p:cxnSp>
        <p:nvCxnSpPr>
          <p:cNvPr id="1130633892" name="Google Shape;2799;p94"/>
          <p:cNvCxnSpPr/>
          <p:nvPr/>
        </p:nvCxnSpPr>
        <p:spPr bwMode="auto">
          <a:xfrm flipV="1">
            <a:off x="6843165" y="2119165"/>
            <a:ext cx="2489934" cy="1248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9850794" name="Заголовок 5"/>
          <p:cNvSpPr>
            <a:spLocks noGrp="1"/>
          </p:cNvSpPr>
          <p:nvPr>
            <p:ph type="title"/>
          </p:nvPr>
        </p:nvSpPr>
        <p:spPr bwMode="auto">
          <a:xfrm>
            <a:off x="533490" y="370426"/>
            <a:ext cx="5562510" cy="442374"/>
          </a:xfrm>
        </p:spPr>
        <p:txBody>
          <a:bodyPr/>
          <a:lstStyle/>
          <a:p>
            <a:pPr>
              <a:defRPr/>
            </a:pPr>
            <a:r>
              <a:rPr lang="ru-RU" sz="2000" dirty="0">
                <a:solidFill>
                  <a:schemeClr val="accent5"/>
                </a:solidFill>
              </a:rPr>
              <a:t>Ограничения</a:t>
            </a:r>
          </a:p>
        </p:txBody>
      </p:sp>
      <p:sp>
        <p:nvSpPr>
          <p:cNvPr id="477944783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521133" y="1695025"/>
            <a:ext cx="4902200" cy="712587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Разметка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выведена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оценки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исследования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поштучной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экспертной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оценки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снимков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50598121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521133" y="2552035"/>
            <a:ext cx="4902200" cy="712587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252 </a:t>
            </a:r>
            <a:r>
              <a:rPr dirty="0" err="1">
                <a:solidFill>
                  <a:schemeClr val="tx1"/>
                </a:solidFill>
              </a:rPr>
              <a:t>снимка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77 </a:t>
            </a:r>
            <a:r>
              <a:rPr dirty="0" err="1">
                <a:solidFill>
                  <a:schemeClr val="tx1"/>
                </a:solidFill>
              </a:rPr>
              <a:t>нарушений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доверительные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интервалы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широкие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67059917" name="Текст 9"/>
          <p:cNvSpPr>
            <a:spLocks noGrp="1"/>
          </p:cNvSpPr>
          <p:nvPr>
            <p:ph type="body" sz="quarter" idx="17"/>
          </p:nvPr>
        </p:nvSpPr>
        <p:spPr bwMode="auto">
          <a:xfrm>
            <a:off x="521133" y="3409044"/>
            <a:ext cx="4902200" cy="712587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Эталон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та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же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экспертная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таблица</a:t>
            </a:r>
            <a:r>
              <a:rPr dirty="0">
                <a:solidFill>
                  <a:schemeClr val="tx1"/>
                </a:solidFill>
              </a:rPr>
              <a:t>; </a:t>
            </a:r>
            <a:r>
              <a:rPr dirty="0" err="1">
                <a:solidFill>
                  <a:schemeClr val="tx1"/>
                </a:solidFill>
              </a:rPr>
              <a:t>независимой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истины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70290299" name="Текст 10"/>
          <p:cNvSpPr>
            <a:spLocks noGrp="1"/>
          </p:cNvSpPr>
          <p:nvPr>
            <p:ph type="body" sz="quarter" idx="18"/>
          </p:nvPr>
        </p:nvSpPr>
        <p:spPr bwMode="auto">
          <a:xfrm>
            <a:off x="521133" y="4266053"/>
            <a:ext cx="4902200" cy="712587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Тип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определяет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эвристика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обученная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модель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2240858" name="Текст 11"/>
          <p:cNvSpPr>
            <a:spLocks noGrp="1"/>
          </p:cNvSpPr>
          <p:nvPr>
            <p:ph type="body" sz="quarter" idx="19"/>
          </p:nvPr>
        </p:nvSpPr>
        <p:spPr bwMode="auto">
          <a:xfrm>
            <a:off x="521133" y="5123063"/>
            <a:ext cx="4902200" cy="712587"/>
          </a:xfrm>
        </p:spPr>
        <p:txBody>
          <a:bodyPr/>
          <a:lstStyle/>
          <a:p>
            <a:pPr>
              <a:defRPr/>
            </a:pPr>
            <a:r>
              <a:t>Сторона бедра в 7 исследованиях не проверяема: теги латеральности в DICOM пусты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90342450" name="Номер слайда 20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441475" y="6356350"/>
            <a:ext cx="558800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12</a:t>
            </a:fld>
            <a:endParaRPr lang="ru-RU">
              <a:solidFill>
                <a:schemeClr val="accent5"/>
              </a:solidFill>
            </a:endParaRPr>
          </a:p>
        </p:txBody>
      </p:sp>
      <p:cxnSp>
        <p:nvCxnSpPr>
          <p:cNvPr id="1676133245" name="Прямая соединительная линия 1"/>
          <p:cNvCxnSpPr/>
          <p:nvPr/>
        </p:nvCxnSpPr>
        <p:spPr bwMode="auto">
          <a:xfrm>
            <a:off x="521133" y="1604660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0013647" name="Прямая соединительная линия 3"/>
          <p:cNvCxnSpPr/>
          <p:nvPr/>
        </p:nvCxnSpPr>
        <p:spPr bwMode="auto">
          <a:xfrm>
            <a:off x="521133" y="246553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5336449" name="Прямая соединительная линия 12"/>
          <p:cNvCxnSpPr/>
          <p:nvPr/>
        </p:nvCxnSpPr>
        <p:spPr bwMode="auto">
          <a:xfrm>
            <a:off x="521133" y="334286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3659002" name="Прямая соединительная линия 13"/>
          <p:cNvCxnSpPr/>
          <p:nvPr/>
        </p:nvCxnSpPr>
        <p:spPr bwMode="auto">
          <a:xfrm>
            <a:off x="521133" y="418312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60589898" name="Прямая соединительная линия 14"/>
          <p:cNvCxnSpPr/>
          <p:nvPr/>
        </p:nvCxnSpPr>
        <p:spPr bwMode="auto">
          <a:xfrm>
            <a:off x="521133" y="5048098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048444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734447569" name="Номер слайда 6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13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552944222" name="Текст 5"/>
          <p:cNvSpPr>
            <a:spLocks noGrp="1"/>
          </p:cNvSpPr>
          <p:nvPr>
            <p:ph type="body" sz="quarter" idx="14"/>
          </p:nvPr>
        </p:nvSpPr>
        <p:spPr bwMode="auto">
          <a:prstGeom prst="roundRect">
            <a:avLst>
              <a:gd name="adj" fmla="val 10128"/>
            </a:avLst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Интерфейс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загрузка</a:t>
            </a:r>
            <a:r>
              <a:rPr dirty="0">
                <a:solidFill>
                  <a:schemeClr val="tx1"/>
                </a:solidFill>
              </a:rPr>
              <a:t> DICOM, 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Т</a:t>
            </a:r>
            <a:r>
              <a:rPr dirty="0" err="1">
                <a:solidFill>
                  <a:schemeClr val="tx1"/>
                </a:solidFill>
              </a:rPr>
              <a:t>аблица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результатов</a:t>
            </a:r>
            <a:r>
              <a:rPr dirty="0">
                <a:solidFill>
                  <a:schemeClr val="tx1"/>
                </a:solidFill>
              </a:rPr>
              <a:t>, 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П</a:t>
            </a:r>
            <a:r>
              <a:rPr dirty="0" err="1">
                <a:solidFill>
                  <a:schemeClr val="tx1"/>
                </a:solidFill>
              </a:rPr>
              <a:t>анель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деталей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панель</a:t>
            </a:r>
            <a:r>
              <a:rPr dirty="0">
                <a:solidFill>
                  <a:schemeClr val="tx1"/>
                </a:solidFill>
              </a:rPr>
              <a:t> «</a:t>
            </a:r>
            <a:r>
              <a:rPr dirty="0" err="1">
                <a:solidFill>
                  <a:schemeClr val="tx1"/>
                </a:solidFill>
              </a:rPr>
              <a:t>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модели</a:t>
            </a:r>
            <a:r>
              <a:rPr dirty="0">
                <a:solidFill>
                  <a:schemeClr val="tx1"/>
                </a:solidFill>
              </a:rPr>
              <a:t>» </a:t>
            </a:r>
            <a:r>
              <a:rPr dirty="0" err="1">
                <a:solidFill>
                  <a:schemeClr val="tx1"/>
                </a:solidFill>
              </a:rPr>
              <a:t>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метриками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словарём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списком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ограничений</a:t>
            </a:r>
            <a:r>
              <a:rPr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00623205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2775523" cy="376138"/>
          </a:xfrm>
        </p:spPr>
        <p:txBody>
          <a:bodyPr/>
          <a:lstStyle/>
          <a:p>
            <a:pPr>
              <a:defRPr/>
            </a:pPr>
            <a:r>
              <a:t>Как это выглядит</a:t>
            </a:r>
            <a:endParaRPr lang="ru-RU"/>
          </a:p>
        </p:txBody>
      </p:sp>
      <p:pic>
        <p:nvPicPr>
          <p:cNvPr id="1734447570" name="Picture 1734447569" descr="ui-resul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291840"/>
            <a:ext cx="6766560" cy="2960370"/>
          </a:xfrm>
          <a:prstGeom prst="rect">
            <a:avLst/>
          </a:prstGeom>
        </p:spPr>
      </p:pic>
      <p:pic>
        <p:nvPicPr>
          <p:cNvPr id="1734447571" name="Picture 1734447570" descr="ui-detail-violat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640" y="1005840"/>
            <a:ext cx="4023360" cy="2775732"/>
          </a:xfrm>
          <a:prstGeom prst="rect">
            <a:avLst/>
          </a:prstGeom>
        </p:spPr>
      </p:pic>
      <p:pic>
        <p:nvPicPr>
          <p:cNvPr id="1734447572" name="Picture 1734447571" descr="ui-model-pane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640" y="4023360"/>
            <a:ext cx="4023360" cy="27757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555597" name="Скругленный прямоугольник 22"/>
          <p:cNvSpPr/>
          <p:nvPr/>
        </p:nvSpPr>
        <p:spPr bwMode="auto">
          <a:xfrm>
            <a:off x="346074" y="324562"/>
            <a:ext cx="4001073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821240374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14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01725359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1615961" y="1428776"/>
            <a:ext cx="3866856" cy="4236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Скорость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32808380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1615964" y="1996388"/>
            <a:ext cx="3866856" cy="672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15 </a:t>
            </a:r>
            <a:r>
              <a:rPr dirty="0" err="1">
                <a:solidFill>
                  <a:schemeClr val="tx1"/>
                </a:solidFill>
              </a:rPr>
              <a:t>мс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снимок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ускорителе</a:t>
            </a:r>
            <a:r>
              <a:rPr dirty="0">
                <a:solidFill>
                  <a:schemeClr val="tx1"/>
                </a:solidFill>
              </a:rPr>
              <a:t>, 20 </a:t>
            </a:r>
            <a:r>
              <a:rPr dirty="0" err="1">
                <a:solidFill>
                  <a:schemeClr val="tx1"/>
                </a:solidFill>
              </a:rPr>
              <a:t>мс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</a:t>
            </a:r>
            <a:r>
              <a:rPr dirty="0">
                <a:solidFill>
                  <a:schemeClr val="tx1"/>
                </a:solidFill>
              </a:rPr>
              <a:t> CPU; </a:t>
            </a:r>
            <a:r>
              <a:rPr dirty="0" err="1">
                <a:solidFill>
                  <a:schemeClr val="tx1"/>
                </a:solidFill>
              </a:rPr>
              <a:t>запас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бюджету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три</a:t>
            </a:r>
            <a:r>
              <a:rPr lang="ru-RU" dirty="0">
                <a:solidFill>
                  <a:schemeClr val="tx1"/>
                </a:solidFill>
              </a:rPr>
              <a:t> минуты более 3000×</a:t>
            </a:r>
          </a:p>
        </p:txBody>
      </p:sp>
      <p:sp>
        <p:nvSpPr>
          <p:cNvPr id="1275651459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1596604" y="3032761"/>
            <a:ext cx="3866856" cy="403756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Требования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04091537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1596604" y="3580500"/>
            <a:ext cx="3866856" cy="672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Минимально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достаточно</a:t>
            </a:r>
            <a:r>
              <a:rPr dirty="0">
                <a:solidFill>
                  <a:schemeClr val="tx1"/>
                </a:solidFill>
              </a:rPr>
              <a:t> CPU; </a:t>
            </a:r>
            <a:r>
              <a:rPr dirty="0" err="1">
                <a:solidFill>
                  <a:schemeClr val="tx1"/>
                </a:solidFill>
              </a:rPr>
              <a:t>чекпоинт</a:t>
            </a:r>
            <a:r>
              <a:rPr dirty="0">
                <a:solidFill>
                  <a:schemeClr val="tx1"/>
                </a:solidFill>
              </a:rPr>
              <a:t> 43 МБ; </a:t>
            </a:r>
            <a:r>
              <a:rPr dirty="0" err="1">
                <a:solidFill>
                  <a:schemeClr val="tx1"/>
                </a:solidFill>
              </a:rPr>
              <a:t>образ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содержит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код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интерфейс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2674364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1596604" y="4616873"/>
            <a:ext cx="3866856" cy="403913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API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97188669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1596604" y="5164612"/>
            <a:ext cx="3866856" cy="672075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Анализ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файла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детальный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отчёт</a:t>
            </a:r>
            <a:r>
              <a:rPr dirty="0">
                <a:solidFill>
                  <a:schemeClr val="tx1"/>
                </a:solidFill>
              </a:rPr>
              <a:t>,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dirty="0">
                <a:solidFill>
                  <a:schemeClr val="tx1"/>
                </a:solidFill>
              </a:rPr>
              <a:t> DICOM SR, </a:t>
            </a:r>
            <a:r>
              <a:rPr dirty="0" err="1">
                <a:solidFill>
                  <a:schemeClr val="tx1"/>
                </a:solidFill>
              </a:rPr>
              <a:t>пакетн</a:t>
            </a:r>
            <a:r>
              <a:rPr lang="ru-RU" dirty="0">
                <a:solidFill>
                  <a:schemeClr val="tx1"/>
                </a:solidFill>
              </a:rPr>
              <a:t>ую </a:t>
            </a:r>
            <a:r>
              <a:rPr dirty="0" err="1">
                <a:solidFill>
                  <a:schemeClr val="tx1"/>
                </a:solidFill>
              </a:rPr>
              <a:t>обработк</a:t>
            </a:r>
            <a:r>
              <a:rPr lang="ru-RU" dirty="0">
                <a:solidFill>
                  <a:schemeClr val="tx1"/>
                </a:solidFill>
              </a:rPr>
              <a:t>у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выгрузк</a:t>
            </a:r>
            <a:r>
              <a:rPr lang="ru-RU" dirty="0">
                <a:solidFill>
                  <a:schemeClr val="tx1"/>
                </a:solidFill>
              </a:rPr>
              <a:t>у</a:t>
            </a:r>
            <a:r>
              <a:rPr dirty="0">
                <a:solidFill>
                  <a:schemeClr val="tx1"/>
                </a:solidFill>
              </a:rPr>
              <a:t> XLSX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41939838" name="Текст 7"/>
          <p:cNvSpPr>
            <a:spLocks noGrp="1"/>
          </p:cNvSpPr>
          <p:nvPr>
            <p:ph type="body" sz="quarter" idx="43"/>
          </p:nvPr>
        </p:nvSpPr>
        <p:spPr bwMode="auto">
          <a:xfrm>
            <a:off x="7289068" y="1428776"/>
            <a:ext cx="3866856" cy="423628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Надёжность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83925370" name="Текст 8"/>
          <p:cNvSpPr>
            <a:spLocks noGrp="1"/>
          </p:cNvSpPr>
          <p:nvPr>
            <p:ph type="body" sz="quarter" idx="44"/>
          </p:nvPr>
        </p:nvSpPr>
        <p:spPr bwMode="auto">
          <a:xfrm>
            <a:off x="7289071" y="1996388"/>
            <a:ext cx="3866856" cy="672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Ошибка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выбрасывается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исключением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dirty="0" err="1">
                <a:solidFill>
                  <a:schemeClr val="tx1"/>
                </a:solidFill>
              </a:rPr>
              <a:t>строка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получает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processing_status</a:t>
            </a:r>
            <a:r>
              <a:rPr dirty="0">
                <a:solidFill>
                  <a:schemeClr val="tx1"/>
                </a:solidFill>
              </a:rPr>
              <a:t> = Failure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5082940" name="Текст 9"/>
          <p:cNvSpPr>
            <a:spLocks noGrp="1"/>
          </p:cNvSpPr>
          <p:nvPr>
            <p:ph type="body" sz="quarter" idx="45"/>
          </p:nvPr>
        </p:nvSpPr>
        <p:spPr bwMode="auto">
          <a:xfrm>
            <a:off x="7269712" y="3032761"/>
            <a:ext cx="3866856" cy="403756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О</a:t>
            </a:r>
            <a:r>
              <a:rPr lang="ru-RU" dirty="0">
                <a:solidFill>
                  <a:schemeClr val="accent1"/>
                </a:solidFill>
              </a:rPr>
              <a:t>ф</a:t>
            </a:r>
            <a:r>
              <a:rPr dirty="0" err="1">
                <a:solidFill>
                  <a:schemeClr val="accent1"/>
                </a:solidFill>
              </a:rPr>
              <a:t>лайн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263512411" name="Текст 10"/>
          <p:cNvSpPr>
            <a:spLocks noGrp="1"/>
          </p:cNvSpPr>
          <p:nvPr>
            <p:ph type="body" sz="quarter" idx="46"/>
          </p:nvPr>
        </p:nvSpPr>
        <p:spPr bwMode="auto">
          <a:xfrm>
            <a:off x="7269712" y="3580500"/>
            <a:ext cx="3866856" cy="672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Ни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внешних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сервисов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ни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обращений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</a:t>
            </a:r>
            <a:r>
              <a:rPr dirty="0">
                <a:solidFill>
                  <a:schemeClr val="tx1"/>
                </a:solidFill>
              </a:rPr>
              <a:t> CDN: </a:t>
            </a:r>
            <a:r>
              <a:rPr dirty="0" err="1">
                <a:solidFill>
                  <a:schemeClr val="tx1"/>
                </a:solidFill>
              </a:rPr>
              <a:t>ассеты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интерфейса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лежат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локально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5862417" name="Текст 11"/>
          <p:cNvSpPr>
            <a:spLocks noGrp="1"/>
          </p:cNvSpPr>
          <p:nvPr>
            <p:ph type="body" sz="quarter" idx="47"/>
          </p:nvPr>
        </p:nvSpPr>
        <p:spPr bwMode="auto">
          <a:xfrm>
            <a:off x="7269712" y="4616873"/>
            <a:ext cx="3866856" cy="403913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Тесты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69743961" name="Текст 12"/>
          <p:cNvSpPr>
            <a:spLocks noGrp="1"/>
          </p:cNvSpPr>
          <p:nvPr>
            <p:ph type="body" sz="quarter" idx="48"/>
          </p:nvPr>
        </p:nvSpPr>
        <p:spPr bwMode="auto">
          <a:xfrm>
            <a:off x="7269712" y="5164612"/>
            <a:ext cx="3866856" cy="6720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209 </a:t>
            </a:r>
            <a:r>
              <a:rPr dirty="0" err="1">
                <a:solidFill>
                  <a:schemeClr val="tx1"/>
                </a:solidFill>
              </a:rPr>
              <a:t>автотестов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включая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браузерные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сценарии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проверку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работы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без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сети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6795339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Эксплуатация и упаковка</a:t>
            </a:r>
            <a:endParaRPr lang="ru-RU"/>
          </a:p>
        </p:txBody>
      </p:sp>
      <p:sp>
        <p:nvSpPr>
          <p:cNvPr id="164281874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20913" y="1394052"/>
            <a:ext cx="771003" cy="423628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01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58375290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501557" y="2998036"/>
            <a:ext cx="771003" cy="403756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02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789171512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501557" y="4582148"/>
            <a:ext cx="771003" cy="403913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03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107183735" name="Текст 17"/>
          <p:cNvSpPr>
            <a:spLocks noGrp="1"/>
          </p:cNvSpPr>
          <p:nvPr>
            <p:ph type="body" sz="quarter" idx="52"/>
          </p:nvPr>
        </p:nvSpPr>
        <p:spPr bwMode="auto">
          <a:xfrm>
            <a:off x="6194020" y="1394052"/>
            <a:ext cx="771003" cy="423628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04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2141949989" name="Текст 18"/>
          <p:cNvSpPr>
            <a:spLocks noGrp="1"/>
          </p:cNvSpPr>
          <p:nvPr>
            <p:ph type="body" sz="quarter" idx="53"/>
          </p:nvPr>
        </p:nvSpPr>
        <p:spPr bwMode="auto">
          <a:xfrm>
            <a:off x="6174664" y="2998036"/>
            <a:ext cx="771003" cy="403756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05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09324245" name="Текст 19"/>
          <p:cNvSpPr>
            <a:spLocks noGrp="1"/>
          </p:cNvSpPr>
          <p:nvPr>
            <p:ph type="body" sz="quarter" idx="54"/>
          </p:nvPr>
        </p:nvSpPr>
        <p:spPr bwMode="auto">
          <a:xfrm>
            <a:off x="6174664" y="4582148"/>
            <a:ext cx="771003" cy="403913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accent1"/>
                </a:solidFill>
              </a:rPr>
              <a:t>06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94731" name="Скругленный прямоугольник 1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271476273" name="Номер слайда 1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15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93276185" name="Текст 1"/>
          <p:cNvSpPr>
            <a:spLocks noGrp="1"/>
          </p:cNvSpPr>
          <p:nvPr>
            <p:ph type="body" sz="quarter" idx="26"/>
          </p:nvPr>
        </p:nvSpPr>
        <p:spPr bwMode="auto">
          <a:xfrm>
            <a:off x="346075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Поштучная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разметка</a:t>
            </a:r>
            <a:endParaRPr lang="ru-RU" b="0" dirty="0">
              <a:solidFill>
                <a:schemeClr val="accent1"/>
              </a:solidFill>
            </a:endParaRPr>
          </a:p>
        </p:txBody>
      </p:sp>
      <p:sp>
        <p:nvSpPr>
          <p:cNvPr id="2141184519" name="Текст 2"/>
          <p:cNvSpPr>
            <a:spLocks noGrp="1"/>
          </p:cNvSpPr>
          <p:nvPr>
            <p:ph type="body" sz="quarter" idx="27"/>
          </p:nvPr>
        </p:nvSpPr>
        <p:spPr bwMode="auto">
          <a:xfrm>
            <a:off x="329858" y="1969649"/>
            <a:ext cx="2526079" cy="1120685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Разметить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снимки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специалистом</a:t>
            </a:r>
            <a:r>
              <a:rPr dirty="0">
                <a:solidFill>
                  <a:schemeClr val="tx1"/>
                </a:solidFill>
              </a:rPr>
              <a:t> — </a:t>
            </a:r>
            <a:r>
              <a:rPr dirty="0" err="1">
                <a:solidFill>
                  <a:schemeClr val="tx1"/>
                </a:solidFill>
              </a:rPr>
              <a:t>это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снимает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главное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ограничение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13454650" name="Текст 3"/>
          <p:cNvSpPr>
            <a:spLocks noGrp="1"/>
          </p:cNvSpPr>
          <p:nvPr>
            <p:ph type="body" sz="quarter" idx="28"/>
          </p:nvPr>
        </p:nvSpPr>
        <p:spPr bwMode="auto">
          <a:xfrm>
            <a:off x="4832960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Мультилейбл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нарушений</a:t>
            </a:r>
            <a:endParaRPr lang="ru-RU" b="0" dirty="0">
              <a:solidFill>
                <a:schemeClr val="accent1"/>
              </a:solidFill>
            </a:endParaRPr>
          </a:p>
        </p:txBody>
      </p:sp>
      <p:sp>
        <p:nvSpPr>
          <p:cNvPr id="1689338797" name="Текст 4"/>
          <p:cNvSpPr>
            <a:spLocks noGrp="1"/>
          </p:cNvSpPr>
          <p:nvPr>
            <p:ph type="body" sz="quarter" idx="29"/>
          </p:nvPr>
        </p:nvSpPr>
        <p:spPr bwMode="auto">
          <a:xfrm>
            <a:off x="4849709" y="2022246"/>
            <a:ext cx="2526079" cy="1120685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Обучаемый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тип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нарушения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вместо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эвристики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72722850" name="Текст 5"/>
          <p:cNvSpPr>
            <a:spLocks noGrp="1"/>
          </p:cNvSpPr>
          <p:nvPr>
            <p:ph type="body" sz="quarter" idx="30"/>
          </p:nvPr>
        </p:nvSpPr>
        <p:spPr bwMode="auto">
          <a:xfrm>
            <a:off x="9330862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Больше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данных</a:t>
            </a:r>
            <a:endParaRPr lang="ru-RU" b="0" dirty="0">
              <a:solidFill>
                <a:schemeClr val="accent1"/>
              </a:solidFill>
            </a:endParaRPr>
          </a:p>
        </p:txBody>
      </p:sp>
      <p:sp>
        <p:nvSpPr>
          <p:cNvPr id="1275676353" name="Текст 6"/>
          <p:cNvSpPr>
            <a:spLocks noGrp="1"/>
          </p:cNvSpPr>
          <p:nvPr>
            <p:ph type="body" sz="quarter" idx="31"/>
          </p:nvPr>
        </p:nvSpPr>
        <p:spPr bwMode="auto">
          <a:xfrm>
            <a:off x="9330862" y="1814077"/>
            <a:ext cx="2526079" cy="1120685"/>
          </a:xfrm>
        </p:spPr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500+ </a:t>
            </a:r>
            <a:r>
              <a:rPr dirty="0" err="1">
                <a:solidFill>
                  <a:schemeClr val="tx1"/>
                </a:solidFill>
              </a:rPr>
              <a:t>исследований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чтобы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сузить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доверительные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интервалы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11720901" name="Текст 7"/>
          <p:cNvSpPr>
            <a:spLocks noGrp="1"/>
          </p:cNvSpPr>
          <p:nvPr>
            <p:ph type="body" sz="quarter" idx="32"/>
          </p:nvPr>
        </p:nvSpPr>
        <p:spPr bwMode="auto">
          <a:xfrm>
            <a:off x="2593517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Калибровка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области</a:t>
            </a:r>
            <a:endParaRPr lang="ru-RU" b="0" dirty="0">
              <a:solidFill>
                <a:schemeClr val="accent1"/>
              </a:solidFill>
            </a:endParaRPr>
          </a:p>
        </p:txBody>
      </p:sp>
      <p:sp>
        <p:nvSpPr>
          <p:cNvPr id="2039893107" name="Текст 8"/>
          <p:cNvSpPr>
            <a:spLocks noGrp="1"/>
          </p:cNvSpPr>
          <p:nvPr>
            <p:ph type="body" sz="quarter" idx="33"/>
          </p:nvPr>
        </p:nvSpPr>
        <p:spPr bwMode="auto">
          <a:xfrm>
            <a:off x="2632953" y="5399925"/>
            <a:ext cx="2526079" cy="1120685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Порог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определения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области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под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конкретное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оборудование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82032795" name="Текст 9"/>
          <p:cNvSpPr>
            <a:spLocks noGrp="1"/>
          </p:cNvSpPr>
          <p:nvPr>
            <p:ph type="body" sz="quarter" idx="34"/>
          </p:nvPr>
        </p:nvSpPr>
        <p:spPr bwMode="auto">
          <a:xfrm>
            <a:off x="7080402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accent1"/>
                </a:solidFill>
              </a:rPr>
              <a:t>Пилот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в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клинике</a:t>
            </a:r>
            <a:endParaRPr lang="ru-RU" b="0" dirty="0">
              <a:solidFill>
                <a:schemeClr val="accent1"/>
              </a:solidFill>
            </a:endParaRPr>
          </a:p>
        </p:txBody>
      </p:sp>
      <p:sp>
        <p:nvSpPr>
          <p:cNvPr id="2030310977" name="Текст 10"/>
          <p:cNvSpPr>
            <a:spLocks noGrp="1"/>
          </p:cNvSpPr>
          <p:nvPr>
            <p:ph type="body" sz="quarter" idx="35"/>
          </p:nvPr>
        </p:nvSpPr>
        <p:spPr bwMode="auto">
          <a:xfrm>
            <a:off x="7097751" y="5257821"/>
            <a:ext cx="2526079" cy="1120685"/>
          </a:xfrm>
        </p:spPr>
        <p:txBody>
          <a:bodyPr/>
          <a:lstStyle/>
          <a:p>
            <a:pPr>
              <a:defRPr/>
            </a:pPr>
            <a:r>
              <a:rPr dirty="0" err="1">
                <a:solidFill>
                  <a:schemeClr val="tx1"/>
                </a:solidFill>
              </a:rPr>
              <a:t>Приоритизация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ручного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просмотра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обратной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связью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врача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31721501" name="Прямая соединительная линия 33"/>
          <p:cNvCxnSpPr/>
          <p:nvPr/>
        </p:nvCxnSpPr>
        <p:spPr bwMode="auto">
          <a:xfrm>
            <a:off x="2065940" y="3860224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762751" name="Прямая соединительная линия 34"/>
          <p:cNvCxnSpPr/>
          <p:nvPr/>
        </p:nvCxnSpPr>
        <p:spPr bwMode="auto">
          <a:xfrm>
            <a:off x="4312137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970929" name="Прямая соединительная линия 35"/>
          <p:cNvCxnSpPr/>
          <p:nvPr/>
        </p:nvCxnSpPr>
        <p:spPr bwMode="auto">
          <a:xfrm>
            <a:off x="6558334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957249" name="Прямая соединительная линия 36"/>
          <p:cNvCxnSpPr/>
          <p:nvPr/>
        </p:nvCxnSpPr>
        <p:spPr bwMode="auto">
          <a:xfrm>
            <a:off x="8780467" y="3862139"/>
            <a:ext cx="13325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941811" name="Прямая соединительная линия 37"/>
          <p:cNvCxnSpPr/>
          <p:nvPr/>
        </p:nvCxnSpPr>
        <p:spPr bwMode="auto">
          <a:xfrm>
            <a:off x="1609114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317840" name="Прямая соединительная линия 38"/>
          <p:cNvCxnSpPr/>
          <p:nvPr/>
        </p:nvCxnSpPr>
        <p:spPr bwMode="auto">
          <a:xfrm>
            <a:off x="3855312" y="4216228"/>
            <a:ext cx="1245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4410810" name="Прямая соединительная линия 39"/>
          <p:cNvCxnSpPr/>
          <p:nvPr/>
        </p:nvCxnSpPr>
        <p:spPr bwMode="auto">
          <a:xfrm>
            <a:off x="6096000" y="2934762"/>
            <a:ext cx="5509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7670922" name="Прямая соединительная линия 40"/>
          <p:cNvCxnSpPr/>
          <p:nvPr/>
        </p:nvCxnSpPr>
        <p:spPr bwMode="auto">
          <a:xfrm flipH="1">
            <a:off x="8343442" y="4216228"/>
            <a:ext cx="4264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5051654" name="Прямая соединительная линия 41"/>
          <p:cNvCxnSpPr/>
          <p:nvPr/>
        </p:nvCxnSpPr>
        <p:spPr bwMode="auto">
          <a:xfrm>
            <a:off x="10593901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3377982" name="Скругленный прямоугольник 42"/>
          <p:cNvSpPr/>
          <p:nvPr/>
        </p:nvSpPr>
        <p:spPr bwMode="auto">
          <a:xfrm>
            <a:off x="1191126" y="3508049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1</a:t>
            </a:r>
            <a:endParaRPr/>
          </a:p>
        </p:txBody>
      </p:sp>
      <p:sp>
        <p:nvSpPr>
          <p:cNvPr id="1977366209" name="Скругленный прямоугольник 43"/>
          <p:cNvSpPr/>
          <p:nvPr/>
        </p:nvSpPr>
        <p:spPr bwMode="auto">
          <a:xfrm>
            <a:off x="3412397" y="3506136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2</a:t>
            </a:r>
            <a:endParaRPr/>
          </a:p>
        </p:txBody>
      </p:sp>
      <p:sp>
        <p:nvSpPr>
          <p:cNvPr id="335851008" name="Скругленный прямоугольник 44"/>
          <p:cNvSpPr/>
          <p:nvPr/>
        </p:nvSpPr>
        <p:spPr bwMode="auto">
          <a:xfrm>
            <a:off x="5658594" y="3516255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3</a:t>
            </a:r>
            <a:endParaRPr/>
          </a:p>
        </p:txBody>
      </p:sp>
      <p:sp>
        <p:nvSpPr>
          <p:cNvPr id="219471073" name="Скругленный прямоугольник 52"/>
          <p:cNvSpPr/>
          <p:nvPr/>
        </p:nvSpPr>
        <p:spPr bwMode="auto">
          <a:xfrm>
            <a:off x="7889752" y="3506134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4</a:t>
            </a:r>
            <a:endParaRPr/>
          </a:p>
        </p:txBody>
      </p:sp>
      <p:sp>
        <p:nvSpPr>
          <p:cNvPr id="244245704" name="Скругленный прямоугольник 53"/>
          <p:cNvSpPr/>
          <p:nvPr/>
        </p:nvSpPr>
        <p:spPr bwMode="auto">
          <a:xfrm>
            <a:off x="10113011" y="3538625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5</a:t>
            </a:r>
            <a:endParaRPr/>
          </a:p>
        </p:txBody>
      </p:sp>
      <p:sp>
        <p:nvSpPr>
          <p:cNvPr id="1682498511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План развития</a:t>
            </a:r>
            <a:endParaRPr lang="ru-RU"/>
          </a:p>
        </p:txBody>
      </p:sp>
      <p:sp>
        <p:nvSpPr>
          <p:cNvPr id="1571722303" name="Скругленный прямоугольник 13"/>
          <p:cNvSpPr/>
          <p:nvPr/>
        </p:nvSpPr>
        <p:spPr bwMode="auto">
          <a:xfrm>
            <a:off x="1864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1544280166" name="Скругленный прямоугольник 15"/>
          <p:cNvSpPr/>
          <p:nvPr/>
        </p:nvSpPr>
        <p:spPr bwMode="auto">
          <a:xfrm>
            <a:off x="46441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661643088" name="Скругленный прямоугольник 16"/>
          <p:cNvSpPr/>
          <p:nvPr/>
        </p:nvSpPr>
        <p:spPr bwMode="auto">
          <a:xfrm>
            <a:off x="91018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1202726175" name="Скругленный прямоугольник 17"/>
          <p:cNvSpPr/>
          <p:nvPr/>
        </p:nvSpPr>
        <p:spPr bwMode="auto">
          <a:xfrm>
            <a:off x="2471878" y="4825338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228638036" name="Скругленный прямоугольник 18"/>
          <p:cNvSpPr/>
          <p:nvPr/>
        </p:nvSpPr>
        <p:spPr bwMode="auto">
          <a:xfrm>
            <a:off x="6948708" y="4791290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1036</Words>
  <Application>Microsoft Macintosh PowerPoint</Application>
  <PresentationFormat>Широкоэкранный</PresentationFormat>
  <Paragraphs>182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Montserrat</vt:lpstr>
      <vt:lpstr>TTFirs</vt:lpstr>
      <vt:lpstr>Wingdings</vt:lpstr>
      <vt:lpstr>Для Академия инноваторов 16_9</vt:lpstr>
      <vt:lpstr>Контроль качества денситометрических исследований</vt:lpstr>
      <vt:lpstr>Команда «GraITech»</vt:lpstr>
      <vt:lpstr>Презентация PowerPoint</vt:lpstr>
      <vt:lpstr>Команда GraITech</vt:lpstr>
      <vt:lpstr>КОРОТКО О РЕШЕНИИ</vt:lpstr>
      <vt:lpstr>Задача и результат</vt:lpstr>
      <vt:lpstr>Данные и разметка</vt:lpstr>
      <vt:lpstr>Как построена разметка</vt:lpstr>
      <vt:lpstr>Три решения, принятых по эксперименту</vt:lpstr>
      <vt:lpstr>Модель использует снимок, а не анатомию</vt:lpstr>
      <vt:lpstr>Почему модель простая</vt:lpstr>
      <vt:lpstr>Ограничения</vt:lpstr>
      <vt:lpstr>Как это выглядит</vt:lpstr>
      <vt:lpstr>Эксплуатация и упаковка</vt:lpstr>
      <vt:lpstr>План развития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Юшкова</dc:creator>
  <cp:lastModifiedBy>Татьяна</cp:lastModifiedBy>
  <cp:revision>105</cp:revision>
  <dcterms:created xsi:type="dcterms:W3CDTF">2023-05-15T07:36:23Z</dcterms:created>
  <dcterms:modified xsi:type="dcterms:W3CDTF">2026-09-26T22:47:34Z</dcterms:modified>
</cp:coreProperties>
</file>